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59" autoAdjust="0"/>
  </p:normalViewPr>
  <p:slideViewPr>
    <p:cSldViewPr>
      <p:cViewPr varScale="1">
        <p:scale>
          <a:sx n="82" d="100"/>
          <a:sy n="82" d="100"/>
        </p:scale>
        <p:origin x="-2358" y="-90"/>
      </p:cViewPr>
      <p:guideLst>
        <p:guide orient="horz" pos="2160"/>
        <p:guide pos="2880"/>
      </p:guideLst>
    </p:cSldViewPr>
  </p:slideViewPr>
  <p:notesTextViewPr>
    <p:cViewPr>
      <p:scale>
        <a:sx n="1" d="1"/>
        <a:sy n="1" d="1"/>
      </p:scale>
      <p:origin x="0" y="0"/>
    </p:cViewPr>
  </p:notesTextViewPr>
  <p:sorterViewPr>
    <p:cViewPr>
      <p:scale>
        <a:sx n="150" d="100"/>
        <a:sy n="150" d="100"/>
      </p:scale>
      <p:origin x="0" y="23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869B8-4819-4A48-82D4-776CFFC515E6}" type="datetimeFigureOut">
              <a:rPr lang="en-US" smtClean="0"/>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C0AD94-426F-4B0C-8136-2BD07732735E}" type="slidenum">
              <a:rPr lang="en-US" smtClean="0"/>
              <a:t>‹#›</a:t>
            </a:fld>
            <a:endParaRPr lang="en-US"/>
          </a:p>
        </p:txBody>
      </p:sp>
    </p:spTree>
    <p:extLst>
      <p:ext uri="{BB962C8B-B14F-4D97-AF65-F5344CB8AC3E}">
        <p14:creationId xmlns:p14="http://schemas.microsoft.com/office/powerpoint/2010/main" val="219633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39600"/>
              </a:spcBef>
              <a:spcAft>
                <a:spcPts val="0"/>
              </a:spcAft>
              <a:buNone/>
            </a:pPr>
            <a:r>
              <a:rPr lang="en-US" sz="1200" b="1" i="0" dirty="0" err="1" smtClean="0">
                <a:solidFill>
                  <a:srgbClr val="000000"/>
                </a:solidFill>
                <a:latin typeface="Arial"/>
                <a:ea typeface="+mn-ea"/>
                <a:cs typeface="+mn-cs"/>
              </a:rPr>
              <a:t>Principes</a:t>
            </a:r>
            <a:r>
              <a:rPr lang="en-US" sz="1200" b="1" i="0" dirty="0" smtClean="0">
                <a:solidFill>
                  <a:srgbClr val="000000"/>
                </a:solidFill>
                <a:latin typeface="Arial"/>
                <a:ea typeface="+mn-ea"/>
                <a:cs typeface="+mn-cs"/>
              </a:rPr>
              <a:t> </a:t>
            </a:r>
            <a:r>
              <a:rPr lang="en-US" sz="1200" b="1" i="0" dirty="0" err="1" smtClean="0">
                <a:solidFill>
                  <a:srgbClr val="000000"/>
                </a:solidFill>
                <a:latin typeface="Arial"/>
                <a:ea typeface="+mn-ea"/>
                <a:cs typeface="+mn-cs"/>
              </a:rPr>
              <a:t>fondamentaux</a:t>
            </a:r>
            <a:r>
              <a:rPr lang="en-US" sz="1200" b="1" i="0" dirty="0" smtClean="0">
                <a:solidFill>
                  <a:srgbClr val="000000"/>
                </a:solidFill>
                <a:latin typeface="Arial"/>
                <a:ea typeface="+mn-ea"/>
                <a:cs typeface="+mn-cs"/>
              </a:rPr>
              <a:t> des oscilloscopes</a:t>
            </a:r>
          </a:p>
          <a:p>
            <a:pPr algn="l">
              <a:spcBef>
                <a:spcPts val="39600"/>
              </a:spcBef>
              <a:spcAft>
                <a:spcPts val="0"/>
              </a:spcAft>
              <a:buNone/>
            </a:pPr>
            <a:r>
              <a:rPr lang="en-US" sz="1200" b="0" i="0" dirty="0" err="1" smtClean="0">
                <a:solidFill>
                  <a:srgbClr val="000000"/>
                </a:solidFill>
                <a:latin typeface="Arial"/>
                <a:ea typeface="+mn-ea"/>
                <a:cs typeface="+mn-cs"/>
              </a:rPr>
              <a:t>Bienvenue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cette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présentation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principes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fondamentaux</a:t>
            </a:r>
            <a:r>
              <a:rPr lang="en-US" sz="1200" b="0" i="0" dirty="0" smtClean="0">
                <a:solidFill>
                  <a:srgbClr val="000000"/>
                </a:solidFill>
                <a:latin typeface="Arial"/>
                <a:ea typeface="+mn-ea"/>
                <a:cs typeface="+mn-cs"/>
              </a:rPr>
              <a:t> des oscilloscopes à </a:t>
            </a:r>
            <a:r>
              <a:rPr lang="en-US" sz="1200" b="0" i="0" dirty="0" err="1" smtClean="0">
                <a:solidFill>
                  <a:srgbClr val="000000"/>
                </a:solidFill>
                <a:latin typeface="Arial"/>
                <a:ea typeface="+mn-ea"/>
                <a:cs typeface="+mn-cs"/>
              </a:rPr>
              <a:t>l’intention</a:t>
            </a:r>
            <a:r>
              <a:rPr lang="en-US" sz="1200" b="0" i="0" dirty="0" smtClean="0">
                <a:solidFill>
                  <a:srgbClr val="000000"/>
                </a:solidFill>
                <a:latin typeface="Arial"/>
                <a:ea typeface="+mn-ea"/>
                <a:cs typeface="+mn-cs"/>
              </a:rPr>
              <a:t> des </a:t>
            </a:r>
            <a:r>
              <a:rPr lang="en-US" sz="1200" b="0" i="0" dirty="0" err="1" smtClean="0">
                <a:solidFill>
                  <a:srgbClr val="000000"/>
                </a:solidFill>
                <a:latin typeface="Arial"/>
                <a:ea typeface="+mn-ea"/>
                <a:cs typeface="+mn-cs"/>
              </a:rPr>
              <a:t>élèves-ingénieurs</a:t>
            </a:r>
            <a:r>
              <a:rPr lang="en-US" sz="1200" b="0" i="0" dirty="0" smtClean="0">
                <a:solidFill>
                  <a:srgbClr val="000000"/>
                </a:solidFill>
                <a:latin typeface="Arial"/>
                <a:ea typeface="+mn-ea"/>
                <a:cs typeface="+mn-cs"/>
              </a:rPr>
              <a:t> et </a:t>
            </a:r>
            <a:r>
              <a:rPr lang="en-US" sz="1200" b="0" i="0" dirty="0" err="1" smtClean="0">
                <a:solidFill>
                  <a:srgbClr val="000000"/>
                </a:solidFill>
                <a:latin typeface="Arial"/>
                <a:ea typeface="+mn-ea"/>
                <a:cs typeface="+mn-cs"/>
              </a:rPr>
              <a:t>étudiants</a:t>
            </a:r>
            <a:r>
              <a:rPr lang="en-US" sz="1200" b="0" i="0" dirty="0" smtClean="0">
                <a:solidFill>
                  <a:srgbClr val="000000"/>
                </a:solidFill>
                <a:latin typeface="Arial"/>
                <a:ea typeface="+mn-ea"/>
                <a:cs typeface="+mn-cs"/>
              </a:rPr>
              <a:t> en physique de premier cycle.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un </a:t>
            </a:r>
            <a:r>
              <a:rPr lang="en-US" sz="1200" b="0" i="0" dirty="0" err="1" smtClean="0">
                <a:solidFill>
                  <a:srgbClr val="000000"/>
                </a:solidFill>
                <a:latin typeface="Arial"/>
                <a:ea typeface="+mn-ea"/>
                <a:cs typeface="+mn-cs"/>
              </a:rPr>
              <a:t>outil</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essentiel</a:t>
            </a:r>
            <a:r>
              <a:rPr lang="en-US" sz="1200" b="0" i="0" dirty="0" smtClean="0">
                <a:solidFill>
                  <a:srgbClr val="000000"/>
                </a:solidFill>
                <a:latin typeface="Arial"/>
                <a:ea typeface="+mn-ea"/>
                <a:cs typeface="+mn-cs"/>
              </a:rPr>
              <a:t> pour </a:t>
            </a:r>
            <a:r>
              <a:rPr lang="en-US" sz="1200" b="0" i="0" dirty="0" err="1" smtClean="0">
                <a:solidFill>
                  <a:srgbClr val="000000"/>
                </a:solidFill>
                <a:latin typeface="Arial"/>
                <a:ea typeface="+mn-ea"/>
                <a:cs typeface="+mn-cs"/>
              </a:rPr>
              <a:t>réaliser</a:t>
            </a:r>
            <a:r>
              <a:rPr lang="en-US" sz="1200" b="0" i="0" dirty="0" smtClean="0">
                <a:solidFill>
                  <a:srgbClr val="000000"/>
                </a:solidFill>
                <a:latin typeface="Arial"/>
                <a:ea typeface="+mn-ea"/>
                <a:cs typeface="+mn-cs"/>
              </a:rPr>
              <a:t> des </a:t>
            </a:r>
            <a:r>
              <a:rPr lang="en-US" sz="1200" b="0" i="0" dirty="0" err="1" smtClean="0">
                <a:solidFill>
                  <a:srgbClr val="000000"/>
                </a:solidFill>
                <a:latin typeface="Arial"/>
                <a:ea typeface="+mn-ea"/>
                <a:cs typeface="+mn-cs"/>
              </a:rPr>
              <a:t>mesures</a:t>
            </a:r>
            <a:r>
              <a:rPr lang="en-US" sz="1200" b="0" i="0" dirty="0" smtClean="0">
                <a:solidFill>
                  <a:srgbClr val="000000"/>
                </a:solidFill>
                <a:latin typeface="Arial"/>
                <a:ea typeface="+mn-ea"/>
                <a:cs typeface="+mn-cs"/>
              </a:rPr>
              <a:t> de tension et de </a:t>
            </a:r>
            <a:r>
              <a:rPr lang="en-US" sz="1200" b="0" i="0" dirty="0" err="1" smtClean="0">
                <a:solidFill>
                  <a:srgbClr val="000000"/>
                </a:solidFill>
                <a:latin typeface="Arial"/>
                <a:ea typeface="+mn-ea"/>
                <a:cs typeface="+mn-cs"/>
              </a:rPr>
              <a:t>synchronisation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les circuits </a:t>
            </a:r>
            <a:r>
              <a:rPr lang="en-US" sz="1200" b="0" i="0" dirty="0" err="1" smtClean="0">
                <a:solidFill>
                  <a:srgbClr val="000000"/>
                </a:solidFill>
                <a:latin typeface="Arial"/>
                <a:ea typeface="+mn-ea"/>
                <a:cs typeface="+mn-cs"/>
              </a:rPr>
              <a:t>électriques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analogiques</a:t>
            </a:r>
            <a:r>
              <a:rPr lang="en-US" sz="1200" b="0" i="0" dirty="0" smtClean="0">
                <a:solidFill>
                  <a:srgbClr val="000000"/>
                </a:solidFill>
                <a:latin typeface="Arial"/>
                <a:ea typeface="+mn-ea"/>
                <a:cs typeface="+mn-cs"/>
              </a:rPr>
              <a:t> et </a:t>
            </a:r>
            <a:r>
              <a:rPr lang="en-US" sz="1200" b="0" i="0" dirty="0" err="1" smtClean="0">
                <a:solidFill>
                  <a:srgbClr val="000000"/>
                </a:solidFill>
                <a:latin typeface="Arial"/>
                <a:ea typeface="+mn-ea"/>
                <a:cs typeface="+mn-cs"/>
              </a:rPr>
              <a:t>numériques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modernes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Dès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vous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aurez</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obtenu</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votre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diplôme</a:t>
            </a:r>
            <a:r>
              <a:rPr lang="en-US" sz="1200" b="0" i="0" dirty="0" smtClean="0">
                <a:solidFill>
                  <a:srgbClr val="000000"/>
                </a:solidFill>
                <a:latin typeface="Arial"/>
                <a:ea typeface="+mn-ea"/>
                <a:cs typeface="+mn-cs"/>
              </a:rPr>
              <a:t> de physique </a:t>
            </a:r>
            <a:r>
              <a:rPr lang="en-US" sz="1200" b="0" i="0" dirty="0" err="1" smtClean="0">
                <a:solidFill>
                  <a:srgbClr val="000000"/>
                </a:solidFill>
                <a:latin typeface="Arial"/>
                <a:ea typeface="+mn-ea"/>
                <a:cs typeface="+mn-cs"/>
              </a:rPr>
              <a:t>ou</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d’électrotechnique</a:t>
            </a:r>
            <a:r>
              <a:rPr lang="en-US" sz="1200" b="0" i="0" dirty="0" smtClean="0">
                <a:solidFill>
                  <a:srgbClr val="000000"/>
                </a:solidFill>
                <a:latin typeface="Arial"/>
                <a:ea typeface="+mn-ea"/>
                <a:cs typeface="+mn-cs"/>
              </a:rPr>
              <a:t> et </a:t>
            </a:r>
            <a:r>
              <a:rPr lang="en-US" sz="1200" b="0" i="0" dirty="0" err="1" smtClean="0">
                <a:solidFill>
                  <a:srgbClr val="000000"/>
                </a:solidFill>
                <a:latin typeface="Arial"/>
                <a:ea typeface="+mn-ea"/>
                <a:cs typeface="+mn-cs"/>
              </a:rPr>
              <a:t>serez</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entré</a:t>
            </a:r>
            <a:r>
              <a:rPr lang="en-US" sz="1200" b="0" i="0" dirty="0" smtClean="0">
                <a:solidFill>
                  <a:srgbClr val="000000"/>
                </a:solidFill>
                <a:latin typeface="Arial"/>
                <a:ea typeface="+mn-ea"/>
                <a:cs typeface="+mn-cs"/>
              </a:rPr>
              <a:t> de plain-pied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l’industrie</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l’électronique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vous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constaterez</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l’instrument</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mesure</a:t>
            </a:r>
            <a:r>
              <a:rPr lang="en-US" sz="1200" b="0" i="0" dirty="0" smtClean="0">
                <a:solidFill>
                  <a:srgbClr val="000000"/>
                </a:solidFill>
                <a:latin typeface="Arial"/>
                <a:ea typeface="+mn-ea"/>
                <a:cs typeface="+mn-cs"/>
              </a:rPr>
              <a:t> le plus </a:t>
            </a:r>
            <a:r>
              <a:rPr lang="en-US" sz="1200" b="0" i="0" dirty="0" err="1" smtClean="0">
                <a:solidFill>
                  <a:srgbClr val="000000"/>
                </a:solidFill>
                <a:latin typeface="Arial"/>
                <a:ea typeface="+mn-ea"/>
                <a:cs typeface="+mn-cs"/>
              </a:rPr>
              <a:t>usité</a:t>
            </a:r>
            <a:r>
              <a:rPr lang="en-US" sz="1200" b="0" i="0" dirty="0" smtClean="0">
                <a:solidFill>
                  <a:srgbClr val="000000"/>
                </a:solidFill>
                <a:latin typeface="Arial"/>
                <a:ea typeface="+mn-ea"/>
                <a:cs typeface="+mn-cs"/>
              </a:rPr>
              <a:t> pour tester, </a:t>
            </a:r>
            <a:r>
              <a:rPr lang="en-US" sz="1200" b="0" i="0" dirty="0" err="1" smtClean="0">
                <a:solidFill>
                  <a:srgbClr val="000000"/>
                </a:solidFill>
                <a:latin typeface="Arial"/>
                <a:ea typeface="+mn-ea"/>
                <a:cs typeface="+mn-cs"/>
              </a:rPr>
              <a:t>vérifier</a:t>
            </a:r>
            <a:r>
              <a:rPr lang="en-US" sz="1200" b="0" i="0" dirty="0" smtClean="0">
                <a:solidFill>
                  <a:srgbClr val="000000"/>
                </a:solidFill>
                <a:latin typeface="Arial"/>
                <a:ea typeface="+mn-ea"/>
                <a:cs typeface="+mn-cs"/>
              </a:rPr>
              <a:t> et </a:t>
            </a:r>
            <a:r>
              <a:rPr lang="en-US" sz="1200" b="0" i="0" dirty="0" err="1" smtClean="0">
                <a:solidFill>
                  <a:srgbClr val="000000"/>
                </a:solidFill>
                <a:latin typeface="Arial"/>
                <a:ea typeface="+mn-ea"/>
                <a:cs typeface="+mn-cs"/>
              </a:rPr>
              <a:t>déboguer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vos</a:t>
            </a:r>
            <a:r>
              <a:rPr lang="en-US" sz="1200" b="0" i="0" dirty="0" smtClean="0">
                <a:solidFill>
                  <a:srgbClr val="000000"/>
                </a:solidFill>
                <a:latin typeface="Arial"/>
                <a:ea typeface="+mn-ea"/>
                <a:cs typeface="+mn-cs"/>
              </a:rPr>
              <a:t> conceptions. </a:t>
            </a:r>
            <a:r>
              <a:rPr lang="en-US" sz="1200" b="0" i="0" dirty="0" err="1" smtClean="0">
                <a:solidFill>
                  <a:srgbClr val="000000"/>
                </a:solidFill>
                <a:latin typeface="Arial"/>
                <a:ea typeface="+mn-ea"/>
                <a:cs typeface="+mn-cs"/>
              </a:rPr>
              <a:t>Même</a:t>
            </a:r>
            <a:r>
              <a:rPr lang="en-US" sz="1200" b="0" i="0" dirty="0" smtClean="0">
                <a:solidFill>
                  <a:srgbClr val="000000"/>
                </a:solidFill>
                <a:latin typeface="Arial"/>
                <a:ea typeface="+mn-ea"/>
                <a:cs typeface="+mn-cs"/>
              </a:rPr>
              <a:t> au </a:t>
            </a:r>
            <a:r>
              <a:rPr lang="en-US" sz="1200" b="0" i="0" dirty="0" err="1" smtClean="0">
                <a:solidFill>
                  <a:srgbClr val="000000"/>
                </a:solidFill>
                <a:latin typeface="Arial"/>
                <a:ea typeface="+mn-ea"/>
                <a:cs typeface="+mn-cs"/>
              </a:rPr>
              <a:t>cours</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votre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cursus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l’instrument</a:t>
            </a:r>
            <a:r>
              <a:rPr lang="en-US" sz="1200" b="0" i="0" dirty="0" smtClean="0">
                <a:solidFill>
                  <a:srgbClr val="000000"/>
                </a:solidFill>
                <a:latin typeface="Arial"/>
                <a:ea typeface="+mn-ea"/>
                <a:cs typeface="+mn-cs"/>
              </a:rPr>
              <a:t> le plus </a:t>
            </a:r>
            <a:r>
              <a:rPr lang="en-US" sz="1200" b="0" i="0" dirty="0" err="1" smtClean="0">
                <a:solidFill>
                  <a:srgbClr val="000000"/>
                </a:solidFill>
                <a:latin typeface="Arial"/>
                <a:ea typeface="+mn-ea"/>
                <a:cs typeface="+mn-cs"/>
              </a:rPr>
              <a:t>couramment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utilisé</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le cadre des </a:t>
            </a:r>
            <a:r>
              <a:rPr lang="en-US" sz="1200" b="0" i="0" dirty="0" err="1" smtClean="0">
                <a:solidFill>
                  <a:srgbClr val="000000"/>
                </a:solidFill>
                <a:latin typeface="Arial"/>
                <a:ea typeface="+mn-ea"/>
                <a:cs typeface="+mn-cs"/>
              </a:rPr>
              <a:t>laboratoires</a:t>
            </a:r>
            <a:r>
              <a:rPr lang="en-US" sz="1200" b="0" i="0" dirty="0" smtClean="0">
                <a:solidFill>
                  <a:srgbClr val="000000"/>
                </a:solidFill>
                <a:latin typeface="Arial"/>
                <a:ea typeface="+mn-ea"/>
                <a:cs typeface="+mn-cs"/>
              </a:rPr>
              <a:t> pour tester et </a:t>
            </a:r>
            <a:r>
              <a:rPr lang="en-US" sz="1200" b="0" i="0" dirty="0" err="1" smtClean="0">
                <a:solidFill>
                  <a:srgbClr val="000000"/>
                </a:solidFill>
                <a:latin typeface="Arial"/>
                <a:ea typeface="+mn-ea"/>
                <a:cs typeface="+mn-cs"/>
              </a:rPr>
              <a:t>vérifier</a:t>
            </a:r>
            <a:r>
              <a:rPr lang="en-US" sz="1200" b="0" i="0" dirty="0" smtClean="0">
                <a:solidFill>
                  <a:srgbClr val="000000"/>
                </a:solidFill>
                <a:latin typeface="Arial"/>
                <a:ea typeface="+mn-ea"/>
                <a:cs typeface="+mn-cs"/>
              </a:rPr>
              <a:t> les conceptions et </a:t>
            </a:r>
            <a:r>
              <a:rPr lang="en-US" sz="1200" b="0" i="0" dirty="0" err="1" smtClean="0">
                <a:solidFill>
                  <a:srgbClr val="000000"/>
                </a:solidFill>
                <a:latin typeface="Arial"/>
                <a:ea typeface="+mn-ea"/>
                <a:cs typeface="+mn-cs"/>
              </a:rPr>
              <a:t>autres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réalisations</a:t>
            </a:r>
            <a:r>
              <a:rPr lang="en-US" sz="1200" b="0" i="0" dirty="0" smtClean="0">
                <a:solidFill>
                  <a:srgbClr val="000000"/>
                </a:solidFill>
                <a:latin typeface="Arial"/>
                <a:ea typeface="+mn-ea"/>
                <a:cs typeface="+mn-cs"/>
              </a:rPr>
              <a:t>. À </a:t>
            </a:r>
            <a:r>
              <a:rPr lang="en-US" sz="1200" b="0" i="0" dirty="0" err="1" smtClean="0">
                <a:solidFill>
                  <a:srgbClr val="000000"/>
                </a:solidFill>
                <a:latin typeface="Arial"/>
                <a:ea typeface="+mn-ea"/>
                <a:cs typeface="+mn-cs"/>
              </a:rPr>
              <a:t>l’issue</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cette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présentation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traitant</a:t>
            </a:r>
            <a:r>
              <a:rPr lang="en-US" sz="1200" b="0" i="0" dirty="0" smtClean="0">
                <a:solidFill>
                  <a:srgbClr val="000000"/>
                </a:solidFill>
                <a:latin typeface="Arial"/>
                <a:ea typeface="+mn-ea"/>
                <a:cs typeface="+mn-cs"/>
              </a:rPr>
              <a:t> des </a:t>
            </a:r>
            <a:r>
              <a:rPr lang="en-US" sz="1200" b="0" i="0" dirty="0" err="1" smtClean="0">
                <a:solidFill>
                  <a:srgbClr val="000000"/>
                </a:solidFill>
                <a:latin typeface="Arial"/>
                <a:ea typeface="+mn-ea"/>
                <a:cs typeface="+mn-cs"/>
              </a:rPr>
              <a:t>principes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fondamentaux</a:t>
            </a:r>
            <a:r>
              <a:rPr lang="en-US" sz="1200" b="0" i="0" dirty="0" smtClean="0">
                <a:solidFill>
                  <a:srgbClr val="000000"/>
                </a:solidFill>
                <a:latin typeface="Arial"/>
                <a:ea typeface="+mn-ea"/>
                <a:cs typeface="+mn-cs"/>
              </a:rPr>
              <a:t> des oscilloscopes, et après </a:t>
            </a:r>
            <a:r>
              <a:rPr lang="en-US" sz="1200" b="0" i="0" dirty="0" err="1" smtClean="0">
                <a:solidFill>
                  <a:srgbClr val="000000"/>
                </a:solidFill>
                <a:latin typeface="Arial"/>
                <a:ea typeface="+mn-ea"/>
                <a:cs typeface="+mn-cs"/>
              </a:rPr>
              <a:t>avoir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participé</a:t>
            </a:r>
            <a:r>
              <a:rPr lang="en-US" sz="1200" b="0" i="0" dirty="0" smtClean="0">
                <a:solidFill>
                  <a:srgbClr val="000000"/>
                </a:solidFill>
                <a:latin typeface="Arial"/>
                <a:ea typeface="+mn-ea"/>
                <a:cs typeface="+mn-cs"/>
              </a:rPr>
              <a:t> aux ateliers </a:t>
            </a:r>
            <a:r>
              <a:rPr lang="en-US" sz="1200" b="0" i="0" dirty="0" err="1" smtClean="0">
                <a:solidFill>
                  <a:srgbClr val="000000"/>
                </a:solidFill>
                <a:latin typeface="Arial"/>
                <a:ea typeface="+mn-ea"/>
                <a:cs typeface="+mn-cs"/>
              </a:rPr>
              <a:t>pratiques</a:t>
            </a:r>
            <a:r>
              <a:rPr lang="en-US" sz="1200" b="0" i="0" dirty="0" smtClean="0">
                <a:solidFill>
                  <a:srgbClr val="000000"/>
                </a:solidFill>
                <a:latin typeface="Arial"/>
                <a:ea typeface="+mn-ea"/>
                <a:cs typeface="+mn-cs"/>
              </a:rPr>
              <a:t> à </a:t>
            </a:r>
            <a:r>
              <a:rPr lang="en-US" sz="1200" b="0" i="0" dirty="0" err="1" smtClean="0">
                <a:solidFill>
                  <a:srgbClr val="000000"/>
                </a:solidFill>
                <a:latin typeface="Arial"/>
                <a:ea typeface="+mn-ea"/>
                <a:cs typeface="+mn-cs"/>
              </a:rPr>
              <a:t>l’aide</a:t>
            </a:r>
            <a:r>
              <a:rPr lang="en-US" sz="1200" b="0" i="0" dirty="0" smtClean="0">
                <a:solidFill>
                  <a:srgbClr val="000000"/>
                </a:solidFill>
                <a:latin typeface="Arial"/>
                <a:ea typeface="+mn-ea"/>
                <a:cs typeface="+mn-cs"/>
              </a:rPr>
              <a:t> du </a:t>
            </a:r>
            <a:r>
              <a:rPr lang="en-US" sz="1200" b="0" i="0" dirty="0" err="1" smtClean="0">
                <a:solidFill>
                  <a:srgbClr val="000000"/>
                </a:solidFill>
                <a:latin typeface="Arial"/>
                <a:ea typeface="+mn-ea"/>
                <a:cs typeface="+mn-cs"/>
              </a:rPr>
              <a:t>Didacticiel</a:t>
            </a:r>
            <a:r>
              <a:rPr lang="en-US" sz="1200" b="0" i="0" dirty="0" smtClean="0">
                <a:solidFill>
                  <a:srgbClr val="000000"/>
                </a:solidFill>
                <a:latin typeface="Arial"/>
                <a:ea typeface="+mn-ea"/>
                <a:cs typeface="+mn-cs"/>
              </a:rPr>
              <a:t> et guide de </a:t>
            </a:r>
            <a:r>
              <a:rPr lang="en-US" sz="1200" b="0" i="0" dirty="0" err="1" smtClean="0">
                <a:solidFill>
                  <a:srgbClr val="000000"/>
                </a:solidFill>
                <a:latin typeface="Arial"/>
                <a:ea typeface="+mn-ea"/>
                <a:cs typeface="+mn-cs"/>
              </a:rPr>
              <a:t>laboratoire</a:t>
            </a:r>
            <a:r>
              <a:rPr lang="en-US" sz="1200" b="0" i="0" dirty="0" smtClean="0">
                <a:solidFill>
                  <a:srgbClr val="000000"/>
                </a:solidFill>
                <a:latin typeface="Arial"/>
                <a:ea typeface="+mn-ea"/>
                <a:cs typeface="+mn-cs"/>
              </a:rPr>
              <a:t> pour les oscilloscopes, </a:t>
            </a:r>
            <a:r>
              <a:rPr lang="en-US" sz="1200" b="0" i="0" dirty="0" err="1" smtClean="0">
                <a:solidFill>
                  <a:srgbClr val="000000"/>
                </a:solidFill>
                <a:latin typeface="Arial"/>
                <a:ea typeface="+mn-ea"/>
                <a:cs typeface="+mn-cs"/>
              </a:rPr>
              <a:t>vous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comprendrez</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mieux</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qu’est</a:t>
            </a:r>
            <a:r>
              <a:rPr lang="en-US" sz="1200" b="0" i="0" dirty="0" smtClean="0">
                <a:solidFill>
                  <a:srgbClr val="000000"/>
                </a:solidFill>
                <a:latin typeface="Arial"/>
                <a:ea typeface="+mn-ea"/>
                <a:cs typeface="+mn-cs"/>
              </a:rPr>
              <a:t> un oscilloscope et comment </a:t>
            </a:r>
            <a:r>
              <a:rPr lang="en-US" sz="1200" b="0" i="0" dirty="0" err="1" smtClean="0">
                <a:solidFill>
                  <a:srgbClr val="000000"/>
                </a:solidFill>
                <a:latin typeface="Arial"/>
                <a:ea typeface="+mn-ea"/>
                <a:cs typeface="+mn-cs"/>
              </a:rPr>
              <a:t>tirer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pleinement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parti</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ses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fonctionnalités</a:t>
            </a:r>
            <a:r>
              <a:rPr lang="en-US" sz="1200" b="0" i="0" dirty="0" smtClean="0">
                <a:solidFill>
                  <a:srgbClr val="000000"/>
                </a:solidFill>
                <a:latin typeface="Arial"/>
                <a:ea typeface="+mn-ea"/>
                <a:cs typeface="+mn-cs"/>
              </a:rPr>
              <a:t>.</a:t>
            </a:r>
            <a:endParaRPr lang="en-US" sz="12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3FC0AD94-426F-4B0C-8136-2BD07732735E}" type="slidenum">
              <a:rPr lang="en-US" smtClean="0"/>
              <a:t>1</a:t>
            </a:fld>
            <a:endParaRPr lang="en-US"/>
          </a:p>
        </p:txBody>
      </p:sp>
    </p:spTree>
    <p:extLst>
      <p:ext uri="{BB962C8B-B14F-4D97-AF65-F5344CB8AC3E}">
        <p14:creationId xmlns:p14="http://schemas.microsoft.com/office/powerpoint/2010/main" val="56270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Réalisations</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mesures</a:t>
            </a:r>
            <a:r>
              <a:rPr lang="en-US" sz="1100" b="1" i="0" dirty="0" smtClean="0">
                <a:solidFill>
                  <a:srgbClr val="000000"/>
                </a:solidFill>
                <a:latin typeface="Arial"/>
                <a:ea typeface="+mn-ea"/>
                <a:cs typeface="+mn-cs"/>
              </a:rPr>
              <a:t> – </a:t>
            </a:r>
            <a:r>
              <a:rPr lang="en-US" sz="1100" b="1" i="0" dirty="0" err="1" smtClean="0">
                <a:solidFill>
                  <a:srgbClr val="000000"/>
                </a:solidFill>
                <a:latin typeface="Arial"/>
                <a:ea typeface="+mn-ea"/>
                <a:cs typeface="+mn-cs"/>
              </a:rPr>
              <a:t>Utilisation</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curseurs</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Pour </a:t>
            </a:r>
            <a:r>
              <a:rPr lang="en-US" sz="1100" b="0" i="0" dirty="0" err="1" smtClean="0">
                <a:solidFill>
                  <a:srgbClr val="000000"/>
                </a:solidFill>
                <a:latin typeface="Arial"/>
                <a:ea typeface="+mn-ea"/>
                <a:cs typeface="+mn-cs"/>
              </a:rPr>
              <a:t>réaliser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de tension et de </a:t>
            </a:r>
            <a:r>
              <a:rPr lang="en-US" sz="1100" b="0" i="0" dirty="0" err="1" smtClean="0">
                <a:solidFill>
                  <a:srgbClr val="000000"/>
                </a:solidFill>
                <a:latin typeface="Arial"/>
                <a:ea typeface="+mn-ea"/>
                <a:cs typeface="+mn-cs"/>
              </a:rPr>
              <a:t>synchronisation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méthode</a:t>
            </a:r>
            <a:r>
              <a:rPr lang="en-US" sz="1100" b="0" i="0" dirty="0" smtClean="0">
                <a:solidFill>
                  <a:srgbClr val="000000"/>
                </a:solidFill>
                <a:latin typeface="Arial"/>
                <a:ea typeface="+mn-ea"/>
                <a:cs typeface="+mn-cs"/>
              </a:rPr>
              <a:t> plus </a:t>
            </a:r>
            <a:r>
              <a:rPr lang="en-US" sz="1100" b="0" i="0" dirty="0" err="1" smtClean="0">
                <a:solidFill>
                  <a:srgbClr val="000000"/>
                </a:solidFill>
                <a:latin typeface="Arial"/>
                <a:ea typeface="+mn-ea"/>
                <a:cs typeface="+mn-cs"/>
              </a:rPr>
              <a:t>précise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consiste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utiliser</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curseurs</a:t>
            </a:r>
            <a:r>
              <a:rPr lang="en-US" sz="1100" b="0" i="0" dirty="0" smtClean="0">
                <a:solidFill>
                  <a:srgbClr val="000000"/>
                </a:solidFill>
                <a:latin typeface="Arial"/>
                <a:ea typeface="+mn-ea"/>
                <a:cs typeface="+mn-cs"/>
              </a:rPr>
              <a:t> X et Y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Lorsque</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curseurs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activés</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curseurs</a:t>
            </a:r>
            <a:r>
              <a:rPr lang="en-US" sz="1100" b="0" i="0" dirty="0" smtClean="0">
                <a:solidFill>
                  <a:srgbClr val="000000"/>
                </a:solidFill>
                <a:latin typeface="Arial"/>
                <a:ea typeface="+mn-ea"/>
                <a:cs typeface="+mn-cs"/>
              </a:rPr>
              <a:t>/</a:t>
            </a:r>
            <a:r>
              <a:rPr lang="en-US" sz="1100" b="0" i="0" dirty="0" err="1" smtClean="0">
                <a:solidFill>
                  <a:srgbClr val="000000"/>
                </a:solidFill>
                <a:latin typeface="Arial"/>
                <a:ea typeface="+mn-ea"/>
                <a:cs typeface="+mn-cs"/>
              </a:rPr>
              <a:t>marqueurs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horizontaux</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verticaux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affichent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automatiquement</a:t>
            </a:r>
            <a:r>
              <a:rPr lang="en-US" sz="1100" b="0" i="0" dirty="0" smtClean="0">
                <a:solidFill>
                  <a:srgbClr val="000000"/>
                </a:solidFill>
                <a:latin typeface="Arial"/>
                <a:ea typeface="+mn-ea"/>
                <a:cs typeface="+mn-cs"/>
              </a:rPr>
              <a:t> la tension et le temps de la position des </a:t>
            </a:r>
            <a:r>
              <a:rPr lang="en-US" sz="1100" b="0" i="0" dirty="0" err="1" smtClean="0">
                <a:solidFill>
                  <a:srgbClr val="000000"/>
                </a:solidFill>
                <a:latin typeface="Arial"/>
                <a:ea typeface="+mn-ea"/>
                <a:cs typeface="+mn-cs"/>
              </a:rPr>
              <a:t>curseurs</a:t>
            </a:r>
            <a:r>
              <a:rPr lang="en-US" sz="1100" b="0" i="0" dirty="0" smtClean="0">
                <a:solidFill>
                  <a:srgbClr val="000000"/>
                </a:solidFill>
                <a:latin typeface="Arial"/>
                <a:ea typeface="+mn-ea"/>
                <a:cs typeface="+mn-cs"/>
              </a:rPr>
              <a:t>. La tension et le temps </a:t>
            </a:r>
            <a:r>
              <a:rPr lang="en-US" sz="1100" b="0" i="0" dirty="0" err="1" smtClean="0">
                <a:solidFill>
                  <a:srgbClr val="000000"/>
                </a:solidFill>
                <a:latin typeface="Arial"/>
                <a:ea typeface="+mn-ea"/>
                <a:cs typeface="+mn-cs"/>
              </a:rPr>
              <a:t>absolus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chaque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curseur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affichés</a:t>
            </a:r>
            <a:r>
              <a:rPr lang="en-US" sz="1100" b="0" i="0" dirty="0" smtClean="0">
                <a:solidFill>
                  <a:srgbClr val="000000"/>
                </a:solidFill>
                <a:latin typeface="Arial"/>
                <a:ea typeface="+mn-ea"/>
                <a:cs typeface="+mn-cs"/>
              </a:rPr>
              <a:t> au bas de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tandis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valeurs</a:t>
            </a:r>
            <a:r>
              <a:rPr lang="en-US" sz="1100" b="0" i="0" dirty="0" smtClean="0">
                <a:solidFill>
                  <a:srgbClr val="000000"/>
                </a:solidFill>
                <a:latin typeface="Arial"/>
                <a:ea typeface="+mn-ea"/>
                <a:cs typeface="+mn-cs"/>
              </a:rPr>
              <a:t> delta de tension et de temps entre les </a:t>
            </a:r>
            <a:r>
              <a:rPr lang="en-US" sz="1100" b="0" i="0" dirty="0" err="1" smtClean="0">
                <a:solidFill>
                  <a:srgbClr val="000000"/>
                </a:solidFill>
                <a:latin typeface="Arial"/>
                <a:ea typeface="+mn-ea"/>
                <a:cs typeface="+mn-cs"/>
              </a:rPr>
              <a:t>curseurs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affichées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côté</a:t>
            </a:r>
            <a:r>
              <a:rPr lang="en-US" sz="1100" b="0" i="0" dirty="0" smtClean="0">
                <a:solidFill>
                  <a:srgbClr val="000000"/>
                </a:solidFill>
                <a:latin typeface="Arial"/>
                <a:ea typeface="+mn-ea"/>
                <a:cs typeface="+mn-cs"/>
              </a:rPr>
              <a:t> droit de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la tension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suffit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régler</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curseur</a:t>
            </a:r>
            <a:r>
              <a:rPr lang="en-US" sz="1100" b="0" i="0" dirty="0" smtClean="0">
                <a:solidFill>
                  <a:srgbClr val="000000"/>
                </a:solidFill>
                <a:latin typeface="Arial"/>
                <a:ea typeface="+mn-ea"/>
                <a:cs typeface="+mn-cs"/>
              </a:rPr>
              <a:t> en haut du signal et </a:t>
            </a:r>
            <a:r>
              <a:rPr lang="en-US" sz="1100" b="0" i="0" dirty="0" err="1" smtClean="0">
                <a:solidFill>
                  <a:srgbClr val="000000"/>
                </a:solidFill>
                <a:latin typeface="Arial"/>
                <a:ea typeface="+mn-ea"/>
                <a:cs typeface="+mn-cs"/>
              </a:rPr>
              <a:t>l’autre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curseur</a:t>
            </a:r>
            <a:r>
              <a:rPr lang="en-US" sz="1100" b="0" i="0" dirty="0" smtClean="0">
                <a:solidFill>
                  <a:srgbClr val="000000"/>
                </a:solidFill>
                <a:latin typeface="Arial"/>
                <a:ea typeface="+mn-ea"/>
                <a:cs typeface="+mn-cs"/>
              </a:rPr>
              <a:t> en bas du signal. Pour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période</a:t>
            </a:r>
            <a:r>
              <a:rPr lang="en-US" sz="1100" b="0" i="0" dirty="0" smtClean="0">
                <a:solidFill>
                  <a:srgbClr val="000000"/>
                </a:solidFill>
                <a:latin typeface="Arial"/>
                <a:ea typeface="+mn-ea"/>
                <a:cs typeface="+mn-cs"/>
              </a:rPr>
              <a:t> et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réglez</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curseurs</a:t>
            </a:r>
            <a:r>
              <a:rPr lang="en-US" sz="1100" b="0" i="0" dirty="0" smtClean="0">
                <a:solidFill>
                  <a:srgbClr val="000000"/>
                </a:solidFill>
                <a:latin typeface="Arial"/>
                <a:ea typeface="+mn-ea"/>
                <a:cs typeface="+mn-cs"/>
              </a:rPr>
              <a:t> X1 et X2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deux</a:t>
            </a:r>
            <a:r>
              <a:rPr lang="en-US" sz="1100" b="0" i="0" dirty="0" smtClean="0">
                <a:solidFill>
                  <a:srgbClr val="000000"/>
                </a:solidFill>
                <a:latin typeface="Arial"/>
                <a:ea typeface="+mn-ea"/>
                <a:cs typeface="+mn-cs"/>
              </a:rPr>
              <a:t> positions </a:t>
            </a:r>
            <a:r>
              <a:rPr lang="en-US" sz="1100" b="0" i="0" dirty="0" err="1" smtClean="0">
                <a:solidFill>
                  <a:srgbClr val="000000"/>
                </a:solidFill>
                <a:latin typeface="Arial"/>
                <a:ea typeface="+mn-ea"/>
                <a:cs typeface="+mn-cs"/>
              </a:rPr>
              <a:t>consécutives</a:t>
            </a:r>
            <a:r>
              <a:rPr lang="en-US" sz="1100" b="0" i="0" dirty="0" smtClean="0">
                <a:solidFill>
                  <a:srgbClr val="000000"/>
                </a:solidFill>
                <a:latin typeface="Arial"/>
                <a:ea typeface="+mn-ea"/>
                <a:cs typeface="+mn-cs"/>
              </a:rPr>
              <a:t> du signal </a:t>
            </a:r>
            <a:r>
              <a:rPr lang="en-US" sz="1100" b="0" i="0" dirty="0" err="1" smtClean="0">
                <a:solidFill>
                  <a:srgbClr val="000000"/>
                </a:solidFill>
                <a:latin typeface="Arial"/>
                <a:ea typeface="+mn-ea"/>
                <a:cs typeface="+mn-cs"/>
              </a:rPr>
              <a:t>où</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franchit</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de tension/</a:t>
            </a:r>
            <a:r>
              <a:rPr lang="en-US" sz="1100" b="0" i="0" dirty="0" err="1" smtClean="0">
                <a:solidFill>
                  <a:srgbClr val="000000"/>
                </a:solidFill>
                <a:latin typeface="Arial"/>
                <a:ea typeface="+mn-ea"/>
                <a:cs typeface="+mn-cs"/>
              </a:rPr>
              <a:t>seuil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spécifique</a:t>
            </a:r>
            <a:r>
              <a:rPr lang="en-US" sz="1100" b="0" i="0" dirty="0" smtClean="0">
                <a:solidFill>
                  <a:srgbClr val="000000"/>
                </a:solidFill>
                <a:latin typeface="Arial"/>
                <a:ea typeface="+mn-ea"/>
                <a:cs typeface="+mn-cs"/>
              </a:rPr>
              <a:t>. </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Réalisation</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mesures</a:t>
            </a:r>
            <a:r>
              <a:rPr lang="en-US" sz="1100" b="1" i="0" dirty="0" smtClean="0">
                <a:solidFill>
                  <a:srgbClr val="000000"/>
                </a:solidFill>
                <a:latin typeface="Arial"/>
                <a:ea typeface="+mn-ea"/>
                <a:cs typeface="+mn-cs"/>
              </a:rPr>
              <a:t> – </a:t>
            </a:r>
            <a:r>
              <a:rPr lang="en-US" sz="1100" b="1" i="0" dirty="0" err="1" smtClean="0">
                <a:solidFill>
                  <a:srgbClr val="000000"/>
                </a:solidFill>
                <a:latin typeface="Arial"/>
                <a:ea typeface="+mn-ea"/>
                <a:cs typeface="+mn-cs"/>
              </a:rPr>
              <a:t>Utilisation</a:t>
            </a:r>
            <a:r>
              <a:rPr lang="en-US" sz="1100" b="1" i="0" dirty="0" smtClean="0">
                <a:solidFill>
                  <a:srgbClr val="000000"/>
                </a:solidFill>
                <a:latin typeface="Arial"/>
                <a:ea typeface="+mn-ea"/>
                <a:cs typeface="+mn-cs"/>
              </a:rPr>
              <a:t> des </a:t>
            </a:r>
            <a:r>
              <a:rPr lang="en-US" sz="1100" b="1" i="0" dirty="0" err="1" smtClean="0">
                <a:solidFill>
                  <a:srgbClr val="000000"/>
                </a:solidFill>
                <a:latin typeface="Arial"/>
                <a:ea typeface="+mn-ea"/>
                <a:cs typeface="+mn-cs"/>
              </a:rPr>
              <a:t>mesures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paramétriques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automatiques</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l’oscilloscope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Lorsqu’il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s’agit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réaliser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paramétriques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automatiques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se </a:t>
            </a:r>
            <a:r>
              <a:rPr lang="en-US" sz="1100" b="0" i="0" dirty="0" err="1" smtClean="0">
                <a:solidFill>
                  <a:srgbClr val="000000"/>
                </a:solidFill>
                <a:latin typeface="Arial"/>
                <a:ea typeface="+mn-ea"/>
                <a:cs typeface="+mn-cs"/>
              </a:rPr>
              <a:t>révèlent</a:t>
            </a:r>
            <a:r>
              <a:rPr lang="en-US" sz="1100" b="0" i="0" dirty="0" smtClean="0">
                <a:solidFill>
                  <a:srgbClr val="000000"/>
                </a:solidFill>
                <a:latin typeface="Arial"/>
                <a:ea typeface="+mn-ea"/>
                <a:cs typeface="+mn-cs"/>
              </a:rPr>
              <a:t> encore plus </a:t>
            </a:r>
            <a:r>
              <a:rPr lang="en-US" sz="1100" b="0" i="0" dirty="0" err="1" smtClean="0">
                <a:solidFill>
                  <a:srgbClr val="000000"/>
                </a:solidFill>
                <a:latin typeface="Arial"/>
                <a:ea typeface="+mn-ea"/>
                <a:cs typeface="+mn-cs"/>
              </a:rPr>
              <a:t>rapides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curseurs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réglés</a:t>
            </a:r>
            <a:r>
              <a:rPr lang="en-US" sz="1100" b="0" i="0" dirty="0" smtClean="0">
                <a:solidFill>
                  <a:srgbClr val="000000"/>
                </a:solidFill>
                <a:latin typeface="Arial"/>
                <a:ea typeface="+mn-ea"/>
                <a:cs typeface="+mn-cs"/>
              </a:rPr>
              <a:t> par </a:t>
            </a:r>
            <a:r>
              <a:rPr lang="en-US" sz="1100" b="0" i="0" dirty="0" err="1" smtClean="0">
                <a:solidFill>
                  <a:srgbClr val="000000"/>
                </a:solidFill>
                <a:latin typeface="Arial"/>
                <a:ea typeface="+mn-ea"/>
                <a:cs typeface="+mn-cs"/>
              </a:rPr>
              <a:t>l’utilisateur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plupart</a:t>
            </a:r>
            <a:r>
              <a:rPr lang="en-US" sz="1100" b="0" i="0" dirty="0" smtClean="0">
                <a:solidFill>
                  <a:srgbClr val="000000"/>
                </a:solidFill>
                <a:latin typeface="Arial"/>
                <a:ea typeface="+mn-ea"/>
                <a:cs typeface="+mn-cs"/>
              </a:rPr>
              <a:t> des oscilloscopes à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 haut de </a:t>
            </a:r>
            <a:r>
              <a:rPr lang="en-US" sz="1100" b="0" i="0" dirty="0" err="1" smtClean="0">
                <a:solidFill>
                  <a:srgbClr val="000000"/>
                </a:solidFill>
                <a:latin typeface="Arial"/>
                <a:ea typeface="+mn-ea"/>
                <a:cs typeface="+mn-cs"/>
              </a:rPr>
              <a:t>gamme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modernes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offrent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possibilité</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automatiquement</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paramètres</a:t>
            </a:r>
            <a:r>
              <a:rPr lang="en-US" sz="1100" b="0" i="0" dirty="0" smtClean="0">
                <a:solidFill>
                  <a:srgbClr val="000000"/>
                </a:solidFill>
                <a:latin typeface="Arial"/>
                <a:ea typeface="+mn-ea"/>
                <a:cs typeface="+mn-cs"/>
              </a:rPr>
              <a:t> de tension et de </a:t>
            </a:r>
            <a:r>
              <a:rPr lang="en-US" sz="1100" b="0" i="0" dirty="0" err="1" smtClean="0">
                <a:solidFill>
                  <a:srgbClr val="000000"/>
                </a:solidFill>
                <a:latin typeface="Arial"/>
                <a:ea typeface="+mn-ea"/>
                <a:cs typeface="+mn-cs"/>
              </a:rPr>
              <a:t>synchronisation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tels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Vpp</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Vmax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Vmin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Période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Temps de </a:t>
            </a:r>
            <a:r>
              <a:rPr lang="en-US" sz="1100" b="0" i="0" dirty="0" err="1" smtClean="0">
                <a:solidFill>
                  <a:srgbClr val="000000"/>
                </a:solidFill>
                <a:latin typeface="Arial"/>
                <a:ea typeface="+mn-ea"/>
                <a:cs typeface="+mn-cs"/>
              </a:rPr>
              <a:t>montée</a:t>
            </a:r>
            <a:r>
              <a:rPr lang="en-US" sz="1100" b="0" i="0" dirty="0" smtClean="0">
                <a:solidFill>
                  <a:srgbClr val="000000"/>
                </a:solidFill>
                <a:latin typeface="Arial"/>
                <a:ea typeface="+mn-ea"/>
                <a:cs typeface="+mn-cs"/>
              </a:rPr>
              <a:t>, Temps de </a:t>
            </a:r>
            <a:r>
              <a:rPr lang="en-US" sz="1100" b="0" i="0" dirty="0" err="1" smtClean="0">
                <a:solidFill>
                  <a:srgbClr val="000000"/>
                </a:solidFill>
                <a:latin typeface="Arial"/>
                <a:ea typeface="+mn-ea"/>
                <a:cs typeface="+mn-cs"/>
              </a:rPr>
              <a:t>descente</a:t>
            </a:r>
            <a:r>
              <a:rPr lang="en-US" sz="1100" b="0" i="0" dirty="0" smtClean="0">
                <a:solidFill>
                  <a:srgbClr val="000000"/>
                </a:solidFill>
                <a:latin typeface="Arial"/>
                <a:ea typeface="+mn-ea"/>
                <a:cs typeface="+mn-cs"/>
              </a:rPr>
              <a:t>, etc.</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Principales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commandes</a:t>
            </a:r>
            <a:r>
              <a:rPr lang="en-US" sz="1100" b="1" i="0" dirty="0" smtClean="0">
                <a:solidFill>
                  <a:srgbClr val="000000"/>
                </a:solidFill>
                <a:latin typeface="Arial"/>
                <a:ea typeface="+mn-ea"/>
                <a:cs typeface="+mn-cs"/>
              </a:rPr>
              <a:t> de configuration de </a:t>
            </a:r>
            <a:r>
              <a:rPr lang="en-US" sz="1100" b="1" i="0" dirty="0" err="1" smtClean="0">
                <a:solidFill>
                  <a:srgbClr val="000000"/>
                </a:solidFill>
                <a:latin typeface="Arial"/>
                <a:ea typeface="+mn-ea"/>
                <a:cs typeface="+mn-cs"/>
              </a:rPr>
              <a:t>l’oscilloscope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Avant de </a:t>
            </a:r>
            <a:r>
              <a:rPr lang="en-US" sz="1100" b="0" i="0" dirty="0" err="1" smtClean="0">
                <a:solidFill>
                  <a:srgbClr val="000000"/>
                </a:solidFill>
                <a:latin typeface="Arial"/>
                <a:ea typeface="+mn-ea"/>
                <a:cs typeface="+mn-cs"/>
              </a:rPr>
              <a:t>réaliser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quelconque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mesure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configurer</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commandes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dimensionner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correctement</a:t>
            </a:r>
            <a:r>
              <a:rPr lang="en-US" sz="1100" b="0" i="0" dirty="0" smtClean="0">
                <a:solidFill>
                  <a:srgbClr val="000000"/>
                </a:solidFill>
                <a:latin typeface="Arial"/>
                <a:ea typeface="+mn-ea"/>
                <a:cs typeface="+mn-cs"/>
              </a:rPr>
              <a:t> le signal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principales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commandes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et 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 [Level]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 de la section « [Trigger]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 </a:t>
            </a:r>
          </a:p>
          <a:p>
            <a:pPr algn="l">
              <a:spcBef>
                <a:spcPts val="39600"/>
              </a:spcBef>
              <a:spcAft>
                <a:spcPts val="0"/>
              </a:spcAft>
              <a:buNone/>
            </a:pPr>
            <a:r>
              <a:rPr lang="en-US" sz="1100" b="0" i="0" dirty="0" smtClean="0">
                <a:solidFill>
                  <a:srgbClr val="000000"/>
                </a:solidFill>
                <a:latin typeface="Arial"/>
                <a:ea typeface="+mn-ea"/>
                <a:cs typeface="+mn-cs"/>
              </a:rPr>
              <a:t>Les </a:t>
            </a:r>
            <a:r>
              <a:rPr lang="en-US" sz="1100" b="0" i="0" dirty="0" err="1" smtClean="0">
                <a:solidFill>
                  <a:srgbClr val="000000"/>
                </a:solidFill>
                <a:latin typeface="Arial"/>
                <a:ea typeface="+mn-ea"/>
                <a:cs typeface="+mn-cs"/>
              </a:rPr>
              <a:t>commandes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chaque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situées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partie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inférieure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droite</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panneau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avant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juste</a:t>
            </a:r>
            <a:r>
              <a:rPr lang="en-US" sz="1100" b="0" i="0" dirty="0" smtClean="0">
                <a:solidFill>
                  <a:srgbClr val="000000"/>
                </a:solidFill>
                <a:latin typeface="Arial"/>
                <a:ea typeface="+mn-ea"/>
                <a:cs typeface="+mn-cs"/>
              </a:rPr>
              <a:t> au-</a:t>
            </a:r>
            <a:r>
              <a:rPr lang="en-US" sz="1100" b="0" i="0" dirty="0" err="1" smtClean="0">
                <a:solidFill>
                  <a:srgbClr val="000000"/>
                </a:solidFill>
                <a:latin typeface="Arial"/>
                <a:ea typeface="+mn-ea"/>
                <a:cs typeface="+mn-cs"/>
              </a:rPr>
              <a:t>dessus</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connecteurs</a:t>
            </a:r>
            <a:r>
              <a:rPr lang="en-US" sz="1100" b="0" i="0" dirty="0" smtClean="0">
                <a:solidFill>
                  <a:srgbClr val="000000"/>
                </a:solidFill>
                <a:latin typeface="Arial"/>
                <a:ea typeface="+mn-ea"/>
                <a:cs typeface="+mn-cs"/>
              </a:rPr>
              <a:t> BNC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Le plus grand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contrôle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réglage</a:t>
            </a:r>
            <a:r>
              <a:rPr lang="en-US" sz="1100" b="0" i="0" dirty="0" smtClean="0">
                <a:solidFill>
                  <a:srgbClr val="000000"/>
                </a:solidFill>
                <a:latin typeface="Arial"/>
                <a:ea typeface="+mn-ea"/>
                <a:cs typeface="+mn-cs"/>
              </a:rPr>
              <a:t> Volts/division vertical, </a:t>
            </a:r>
            <a:r>
              <a:rPr lang="en-US" sz="1100" b="0" i="0" dirty="0" err="1" smtClean="0">
                <a:solidFill>
                  <a:srgbClr val="000000"/>
                </a:solidFill>
                <a:latin typeface="Arial"/>
                <a:ea typeface="+mn-ea"/>
                <a:cs typeface="+mn-cs"/>
              </a:rPr>
              <a:t>tandis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 plus petit </a:t>
            </a:r>
            <a:r>
              <a:rPr lang="en-US" sz="1100" b="0" i="0" dirty="0" err="1" smtClean="0">
                <a:solidFill>
                  <a:srgbClr val="000000"/>
                </a:solidFill>
                <a:latin typeface="Arial"/>
                <a:ea typeface="+mn-ea"/>
                <a:cs typeface="+mn-cs"/>
              </a:rPr>
              <a:t>contrôle</a:t>
            </a:r>
            <a:r>
              <a:rPr lang="en-US" sz="1100" b="0" i="0" dirty="0" smtClean="0">
                <a:solidFill>
                  <a:srgbClr val="000000"/>
                </a:solidFill>
                <a:latin typeface="Arial"/>
                <a:ea typeface="+mn-ea"/>
                <a:cs typeface="+mn-cs"/>
              </a:rPr>
              <a:t> la position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décalage</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smtClean="0">
                <a:solidFill>
                  <a:srgbClr val="000000"/>
                </a:solidFill>
                <a:latin typeface="Arial"/>
                <a:ea typeface="+mn-ea"/>
                <a:cs typeface="+mn-cs"/>
              </a:rPr>
              <a:t>Les </a:t>
            </a:r>
            <a:r>
              <a:rPr lang="en-US" sz="1100" b="0" i="0" dirty="0" err="1" smtClean="0">
                <a:solidFill>
                  <a:srgbClr val="000000"/>
                </a:solidFill>
                <a:latin typeface="Arial"/>
                <a:ea typeface="+mn-ea"/>
                <a:cs typeface="+mn-cs"/>
              </a:rPr>
              <a:t>commandes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situées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partie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supérieure</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panneau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avant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Le plus grand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contrôle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réglage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secondes</a:t>
            </a:r>
            <a:r>
              <a:rPr lang="en-US" sz="1100" b="0" i="0" dirty="0" smtClean="0">
                <a:solidFill>
                  <a:srgbClr val="000000"/>
                </a:solidFill>
                <a:latin typeface="Arial"/>
                <a:ea typeface="+mn-ea"/>
                <a:cs typeface="+mn-cs"/>
              </a:rPr>
              <a:t>/division, </a:t>
            </a:r>
            <a:r>
              <a:rPr lang="en-US" sz="1100" b="0" i="0" dirty="0" err="1" smtClean="0">
                <a:solidFill>
                  <a:srgbClr val="000000"/>
                </a:solidFill>
                <a:latin typeface="Arial"/>
                <a:ea typeface="+mn-ea"/>
                <a:cs typeface="+mn-cs"/>
              </a:rPr>
              <a:t>tandis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 plus petit </a:t>
            </a:r>
            <a:r>
              <a:rPr lang="en-US" sz="1100" b="0" i="0" dirty="0" err="1" smtClean="0">
                <a:solidFill>
                  <a:srgbClr val="000000"/>
                </a:solidFill>
                <a:latin typeface="Arial"/>
                <a:ea typeface="+mn-ea"/>
                <a:cs typeface="+mn-cs"/>
              </a:rPr>
              <a:t>contrôle</a:t>
            </a:r>
            <a:r>
              <a:rPr lang="en-US" sz="1100" b="0" i="0" dirty="0" smtClean="0">
                <a:solidFill>
                  <a:srgbClr val="000000"/>
                </a:solidFill>
                <a:latin typeface="Arial"/>
                <a:ea typeface="+mn-ea"/>
                <a:cs typeface="+mn-cs"/>
              </a:rPr>
              <a:t> la position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retard).</a:t>
            </a:r>
          </a:p>
          <a:p>
            <a:pPr algn="l">
              <a:spcBef>
                <a:spcPts val="39600"/>
              </a:spcBef>
              <a:spcAft>
                <a:spcPts val="0"/>
              </a:spcAft>
              <a:buNone/>
            </a:pPr>
            <a:r>
              <a:rPr lang="en-US" sz="1100" b="0" i="0" dirty="0" smtClean="0">
                <a:solidFill>
                  <a:srgbClr val="000000"/>
                </a:solidFill>
                <a:latin typeface="Arial"/>
                <a:ea typeface="+mn-ea"/>
                <a:cs typeface="+mn-cs"/>
              </a:rPr>
              <a:t>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 [Level]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 de la section « [Trigger]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situé</a:t>
            </a:r>
            <a:r>
              <a:rPr lang="en-US" sz="1100" b="0" i="0" dirty="0" smtClean="0">
                <a:solidFill>
                  <a:srgbClr val="000000"/>
                </a:solidFill>
                <a:latin typeface="Arial"/>
                <a:ea typeface="+mn-ea"/>
                <a:cs typeface="+mn-cs"/>
              </a:rPr>
              <a:t> sous les </a:t>
            </a:r>
            <a:r>
              <a:rPr lang="en-US" sz="1100" b="0" i="0" dirty="0" err="1" smtClean="0">
                <a:solidFill>
                  <a:srgbClr val="000000"/>
                </a:solidFill>
                <a:latin typeface="Arial"/>
                <a:ea typeface="+mn-ea"/>
                <a:cs typeface="+mn-cs"/>
              </a:rPr>
              <a:t>commandes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fera</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l’objet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description </a:t>
            </a:r>
            <a:r>
              <a:rPr lang="en-US" sz="1100" b="0" i="0" dirty="0" err="1" smtClean="0">
                <a:solidFill>
                  <a:srgbClr val="000000"/>
                </a:solidFill>
                <a:latin typeface="Arial"/>
                <a:ea typeface="+mn-ea"/>
                <a:cs typeface="+mn-cs"/>
              </a:rPr>
              <a:t>détaillée</a:t>
            </a:r>
            <a:r>
              <a:rPr lang="en-US" sz="1100" b="0" i="0" dirty="0" smtClean="0">
                <a:solidFill>
                  <a:srgbClr val="000000"/>
                </a:solidFill>
                <a:latin typeface="Arial"/>
                <a:ea typeface="+mn-ea"/>
                <a:cs typeface="+mn-cs"/>
              </a:rPr>
              <a:t> plus loin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présentation</a:t>
            </a:r>
            <a:r>
              <a:rPr lang="en-US" sz="1100" b="0" i="0" dirty="0" smtClean="0">
                <a:solidFill>
                  <a:srgbClr val="000000"/>
                </a:solidFill>
                <a:latin typeface="Arial"/>
                <a:ea typeface="+mn-ea"/>
                <a:cs typeface="+mn-cs"/>
              </a:rPr>
              <a:t>.  </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485778" cy="4350582"/>
          </a:xfrm>
        </p:spPr>
        <p:txBody>
          <a:bodyPr>
            <a:normAutofit fontScale="85000" lnSpcReduction="10000"/>
          </a:bodyPr>
          <a:lstStyle/>
          <a:p>
            <a:pPr algn="l">
              <a:spcBef>
                <a:spcPts val="39600"/>
              </a:spcBef>
              <a:spcAft>
                <a:spcPts val="0"/>
              </a:spcAft>
              <a:buNone/>
            </a:pPr>
            <a:r>
              <a:rPr lang="en-US" sz="1100" b="1" i="0" dirty="0" err="1" smtClean="0">
                <a:solidFill>
                  <a:srgbClr val="000000"/>
                </a:solidFill>
                <a:latin typeface="Arial"/>
                <a:ea typeface="+mn-ea"/>
                <a:cs typeface="+mn-cs"/>
              </a:rPr>
              <a:t>Dimensionnement</a:t>
            </a:r>
            <a:r>
              <a:rPr lang="en-US" sz="1100" b="1" i="0" dirty="0" smtClean="0">
                <a:solidFill>
                  <a:srgbClr val="000000"/>
                </a:solidFill>
                <a:latin typeface="Arial"/>
                <a:ea typeface="+mn-ea"/>
                <a:cs typeface="+mn-cs"/>
              </a:rPr>
              <a:t> correct du signal</a:t>
            </a:r>
          </a:p>
          <a:p>
            <a:pPr algn="l">
              <a:spcBef>
                <a:spcPts val="39600"/>
              </a:spcBef>
              <a:spcAft>
                <a:spcPts val="0"/>
              </a:spcAft>
              <a:buNone/>
            </a:pPr>
            <a:r>
              <a:rPr lang="en-US" sz="1100" b="0" i="0" dirty="0" err="1" smtClean="0">
                <a:solidFill>
                  <a:srgbClr val="000000"/>
                </a:solidFill>
                <a:latin typeface="Arial"/>
                <a:ea typeface="+mn-ea"/>
                <a:cs typeface="+mn-cs"/>
              </a:rPr>
              <a:t>Configurer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l’exemple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même</a:t>
            </a:r>
            <a:r>
              <a:rPr lang="en-US" sz="1100" b="0" i="0" dirty="0" smtClean="0">
                <a:solidFill>
                  <a:srgbClr val="000000"/>
                </a:solidFill>
                <a:latin typeface="Arial"/>
                <a:ea typeface="+mn-ea"/>
                <a:cs typeface="+mn-cs"/>
              </a:rPr>
              <a:t> d’un </a:t>
            </a:r>
            <a:r>
              <a:rPr lang="en-US" sz="1100" b="0" i="0" dirty="0" err="1" smtClean="0">
                <a:solidFill>
                  <a:srgbClr val="000000"/>
                </a:solidFill>
                <a:latin typeface="Arial"/>
                <a:ea typeface="+mn-ea"/>
                <a:cs typeface="+mn-cs"/>
              </a:rPr>
              <a:t>processus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répétitif</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Supposons</a:t>
            </a:r>
            <a:r>
              <a:rPr lang="en-US" sz="1100" b="0" i="0" dirty="0" smtClean="0">
                <a:solidFill>
                  <a:srgbClr val="000000"/>
                </a:solidFill>
                <a:latin typeface="Arial"/>
                <a:ea typeface="+mn-ea"/>
                <a:cs typeface="+mn-cs"/>
              </a:rPr>
              <a:t>, par </a:t>
            </a:r>
            <a:r>
              <a:rPr lang="en-US" sz="1100" b="0" i="0" dirty="0" err="1" smtClean="0">
                <a:solidFill>
                  <a:srgbClr val="000000"/>
                </a:solidFill>
                <a:latin typeface="Arial"/>
                <a:ea typeface="+mn-ea"/>
                <a:cs typeface="+mn-cs"/>
              </a:rPr>
              <a:t>exemple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initiale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fasse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apparaître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 signal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dimensionné</a:t>
            </a:r>
            <a:r>
              <a:rPr lang="en-US" sz="1100" b="0" i="0" dirty="0" smtClean="0">
                <a:solidFill>
                  <a:srgbClr val="000000"/>
                </a:solidFill>
                <a:latin typeface="Arial"/>
                <a:ea typeface="+mn-ea"/>
                <a:cs typeface="+mn-cs"/>
              </a:rPr>
              <a:t> avec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amplitude </a:t>
            </a:r>
            <a:r>
              <a:rPr lang="en-US" sz="1100" b="0" i="0" dirty="0" err="1" smtClean="0">
                <a:solidFill>
                  <a:srgbClr val="000000"/>
                </a:solidFill>
                <a:latin typeface="Arial"/>
                <a:ea typeface="+mn-ea"/>
                <a:cs typeface="+mn-cs"/>
              </a:rPr>
              <a:t>relativement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basse</a:t>
            </a:r>
            <a:r>
              <a:rPr lang="en-US" sz="1100" b="0" i="0" dirty="0" smtClean="0">
                <a:solidFill>
                  <a:srgbClr val="000000"/>
                </a:solidFill>
                <a:latin typeface="Arial"/>
                <a:ea typeface="+mn-ea"/>
                <a:cs typeface="+mn-cs"/>
              </a:rPr>
              <a:t> et avec trop de cycles, </a:t>
            </a:r>
            <a:r>
              <a:rPr lang="en-US" sz="1100" b="0" i="0" dirty="0" err="1" smtClean="0">
                <a:solidFill>
                  <a:srgbClr val="000000"/>
                </a:solidFill>
                <a:latin typeface="Arial"/>
                <a:ea typeface="+mn-ea"/>
                <a:cs typeface="+mn-cs"/>
              </a:rPr>
              <a:t>comme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illustré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la capture </a:t>
            </a:r>
            <a:r>
              <a:rPr lang="en-US" sz="1100" b="0" i="0" dirty="0" err="1" smtClean="0">
                <a:solidFill>
                  <a:srgbClr val="000000"/>
                </a:solidFill>
                <a:latin typeface="Arial"/>
                <a:ea typeface="+mn-ea"/>
                <a:cs typeface="+mn-cs"/>
              </a:rPr>
              <a:t>d’écran</a:t>
            </a:r>
            <a:r>
              <a:rPr lang="en-US" sz="1100" b="0" i="0" dirty="0" smtClean="0">
                <a:solidFill>
                  <a:srgbClr val="000000"/>
                </a:solidFill>
                <a:latin typeface="Arial"/>
                <a:ea typeface="+mn-ea"/>
                <a:cs typeface="+mn-cs"/>
              </a:rPr>
              <a:t> de gauche.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cas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présent</a:t>
            </a:r>
            <a:r>
              <a:rPr lang="en-US" sz="1100" b="0" i="0" dirty="0" smtClean="0">
                <a:solidFill>
                  <a:srgbClr val="000000"/>
                </a:solidFill>
                <a:latin typeface="Arial"/>
                <a:ea typeface="+mn-ea"/>
                <a:cs typeface="+mn-cs"/>
              </a:rPr>
              <a:t>, on </a:t>
            </a:r>
            <a:r>
              <a:rPr lang="en-US" sz="1100" b="0" i="0" dirty="0" err="1" smtClean="0">
                <a:solidFill>
                  <a:srgbClr val="000000"/>
                </a:solidFill>
                <a:latin typeface="Arial"/>
                <a:ea typeface="+mn-ea"/>
                <a:cs typeface="+mn-cs"/>
              </a:rPr>
              <a:t>constate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hauteur </a:t>
            </a:r>
            <a:r>
              <a:rPr lang="en-US" sz="1100" b="0" i="0" dirty="0" err="1" smtClean="0">
                <a:solidFill>
                  <a:srgbClr val="000000"/>
                </a:solidFill>
                <a:latin typeface="Arial"/>
                <a:ea typeface="+mn-ea"/>
                <a:cs typeface="+mn-cs"/>
              </a:rPr>
              <a:t>d’amplitude</a:t>
            </a:r>
            <a:r>
              <a:rPr lang="en-US" sz="1100" b="0" i="0" dirty="0" smtClean="0">
                <a:solidFill>
                  <a:srgbClr val="000000"/>
                </a:solidFill>
                <a:latin typeface="Arial"/>
                <a:ea typeface="+mn-ea"/>
                <a:cs typeface="+mn-cs"/>
              </a:rPr>
              <a:t> du signal </a:t>
            </a:r>
            <a:r>
              <a:rPr lang="en-US" sz="1100" b="0" i="0" dirty="0" err="1" smtClean="0">
                <a:solidFill>
                  <a:srgbClr val="000000"/>
                </a:solidFill>
                <a:latin typeface="Arial"/>
                <a:ea typeface="+mn-ea"/>
                <a:cs typeface="+mn-cs"/>
              </a:rPr>
              <a:t>tracé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seulement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d’environ</a:t>
            </a:r>
            <a:r>
              <a:rPr lang="en-US" sz="1100" b="0" i="0" dirty="0" smtClean="0">
                <a:solidFill>
                  <a:srgbClr val="000000"/>
                </a:solidFill>
                <a:latin typeface="Arial"/>
                <a:ea typeface="+mn-ea"/>
                <a:cs typeface="+mn-cs"/>
              </a:rPr>
              <a:t> 1 division. </a:t>
            </a:r>
            <a:r>
              <a:rPr lang="en-US" sz="1100" b="0" i="0" dirty="0" err="1" smtClean="0">
                <a:solidFill>
                  <a:srgbClr val="000000"/>
                </a:solidFill>
                <a:latin typeface="Arial"/>
                <a:ea typeface="+mn-ea"/>
                <a:cs typeface="+mn-cs"/>
              </a:rPr>
              <a:t>Faites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tourner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Volt/division pour augmenter la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du signal. Si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faites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tourner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mauvais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sens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du signal </a:t>
            </a:r>
            <a:r>
              <a:rPr lang="en-US" sz="1100" b="0" i="0" dirty="0" err="1" smtClean="0">
                <a:solidFill>
                  <a:srgbClr val="000000"/>
                </a:solidFill>
                <a:latin typeface="Arial"/>
                <a:ea typeface="+mn-ea"/>
                <a:cs typeface="+mn-cs"/>
              </a:rPr>
              <a:t>diminue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Faites</a:t>
            </a:r>
            <a:r>
              <a:rPr lang="en-US" sz="1100" b="0" i="0" dirty="0" smtClean="0">
                <a:solidFill>
                  <a:srgbClr val="000000"/>
                </a:solidFill>
                <a:latin typeface="Arial"/>
                <a:ea typeface="+mn-ea"/>
                <a:cs typeface="+mn-cs"/>
              </a:rPr>
              <a:t>-le </a:t>
            </a:r>
            <a:r>
              <a:rPr lang="en-US" sz="1100" b="0" i="0" dirty="0" err="1" smtClean="0">
                <a:solidFill>
                  <a:srgbClr val="000000"/>
                </a:solidFill>
                <a:latin typeface="Arial"/>
                <a:ea typeface="+mn-ea"/>
                <a:cs typeface="+mn-cs"/>
              </a:rPr>
              <a:t>simplement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tourner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l’autre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sens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jusqu’à</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 signal </a:t>
            </a:r>
            <a:r>
              <a:rPr lang="en-US" sz="1100" b="0" i="0" dirty="0" err="1" smtClean="0">
                <a:solidFill>
                  <a:srgbClr val="000000"/>
                </a:solidFill>
                <a:latin typeface="Arial"/>
                <a:ea typeface="+mn-ea"/>
                <a:cs typeface="+mn-cs"/>
              </a:rPr>
              <a:t>soit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dimensionné</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telle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sorte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sa</a:t>
            </a:r>
            <a:r>
              <a:rPr lang="en-US" sz="1100" b="0" i="0" dirty="0" smtClean="0">
                <a:solidFill>
                  <a:srgbClr val="000000"/>
                </a:solidFill>
                <a:latin typeface="Arial"/>
                <a:ea typeface="+mn-ea"/>
                <a:cs typeface="+mn-cs"/>
              </a:rPr>
              <a:t> hauteur </a:t>
            </a:r>
            <a:r>
              <a:rPr lang="en-US" sz="1100" b="0" i="0" dirty="0" err="1" smtClean="0">
                <a:solidFill>
                  <a:srgbClr val="000000"/>
                </a:solidFill>
                <a:latin typeface="Arial"/>
                <a:ea typeface="+mn-ea"/>
                <a:cs typeface="+mn-cs"/>
              </a:rPr>
              <a:t>couvre</a:t>
            </a:r>
            <a:r>
              <a:rPr lang="en-US" sz="1100" b="0" i="0" dirty="0" smtClean="0">
                <a:solidFill>
                  <a:srgbClr val="000000"/>
                </a:solidFill>
                <a:latin typeface="Arial"/>
                <a:ea typeface="+mn-ea"/>
                <a:cs typeface="+mn-cs"/>
              </a:rPr>
              <a:t> plus de la </a:t>
            </a:r>
            <a:r>
              <a:rPr lang="en-US" sz="1100" b="0" i="0" dirty="0" err="1" smtClean="0">
                <a:solidFill>
                  <a:srgbClr val="000000"/>
                </a:solidFill>
                <a:latin typeface="Arial"/>
                <a:ea typeface="+mn-ea"/>
                <a:cs typeface="+mn-cs"/>
              </a:rPr>
              <a:t>moitié</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Notez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appuyez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V/div,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pourrez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ensuite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régler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paramètre</a:t>
            </a:r>
            <a:r>
              <a:rPr lang="en-US" sz="1100" b="0" i="0" dirty="0" smtClean="0">
                <a:solidFill>
                  <a:srgbClr val="000000"/>
                </a:solidFill>
                <a:latin typeface="Arial"/>
                <a:ea typeface="+mn-ea"/>
                <a:cs typeface="+mn-cs"/>
              </a:rPr>
              <a:t> V/div avec </a:t>
            </a:r>
            <a:r>
              <a:rPr lang="en-US" sz="1100" b="0" i="0" dirty="0" err="1" smtClean="0">
                <a:solidFill>
                  <a:srgbClr val="000000"/>
                </a:solidFill>
                <a:latin typeface="Arial"/>
                <a:ea typeface="+mn-ea"/>
                <a:cs typeface="+mn-cs"/>
              </a:rPr>
              <a:t>davantage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précision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remplir</a:t>
            </a:r>
            <a:r>
              <a:rPr lang="en-US" sz="1100" b="0" i="0" dirty="0" smtClean="0">
                <a:solidFill>
                  <a:srgbClr val="000000"/>
                </a:solidFill>
                <a:latin typeface="Arial"/>
                <a:ea typeface="+mn-ea"/>
                <a:cs typeface="+mn-cs"/>
              </a:rPr>
              <a:t> la majeure </a:t>
            </a:r>
            <a:r>
              <a:rPr lang="en-US" sz="1100" b="0" i="0" dirty="0" err="1" smtClean="0">
                <a:solidFill>
                  <a:srgbClr val="000000"/>
                </a:solidFill>
                <a:latin typeface="Arial"/>
                <a:ea typeface="+mn-ea"/>
                <a:cs typeface="+mn-cs"/>
              </a:rPr>
              <a:t>partie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avec le signal. </a:t>
            </a:r>
            <a:r>
              <a:rPr lang="en-US" sz="1100" b="0" i="0" dirty="0" err="1" smtClean="0">
                <a:solidFill>
                  <a:srgbClr val="000000"/>
                </a:solidFill>
                <a:latin typeface="Arial"/>
                <a:ea typeface="+mn-ea"/>
                <a:cs typeface="+mn-cs"/>
              </a:rPr>
              <a:t>Cela</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garantira</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précision</a:t>
            </a:r>
            <a:r>
              <a:rPr lang="en-US" sz="1100" b="0" i="0" dirty="0" smtClean="0">
                <a:solidFill>
                  <a:srgbClr val="000000"/>
                </a:solidFill>
                <a:latin typeface="Arial"/>
                <a:ea typeface="+mn-ea"/>
                <a:cs typeface="+mn-cs"/>
              </a:rPr>
              <a:t> accrue des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smtClean="0">
                <a:solidFill>
                  <a:srgbClr val="000000"/>
                </a:solidFill>
                <a:latin typeface="Arial"/>
                <a:ea typeface="+mn-ea"/>
                <a:cs typeface="+mn-cs"/>
              </a:rPr>
              <a:t>Si le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présente</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décalage</a:t>
            </a:r>
            <a:r>
              <a:rPr lang="en-US" sz="1100" b="0" i="0" dirty="0" smtClean="0">
                <a:solidFill>
                  <a:srgbClr val="000000"/>
                </a:solidFill>
                <a:latin typeface="Arial"/>
                <a:ea typeface="+mn-ea"/>
                <a:cs typeface="+mn-cs"/>
              </a:rPr>
              <a:t> CC (la </a:t>
            </a:r>
            <a:r>
              <a:rPr lang="en-US" sz="1100" b="0" i="0" dirty="0" err="1" smtClean="0">
                <a:solidFill>
                  <a:srgbClr val="000000"/>
                </a:solidFill>
                <a:latin typeface="Arial"/>
                <a:ea typeface="+mn-ea"/>
                <a:cs typeface="+mn-cs"/>
              </a:rPr>
              <a:t>forme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décalée</a:t>
            </a:r>
            <a:r>
              <a:rPr lang="en-US" sz="1100" b="0" i="0" dirty="0" smtClean="0">
                <a:solidFill>
                  <a:srgbClr val="000000"/>
                </a:solidFill>
                <a:latin typeface="Arial"/>
                <a:ea typeface="+mn-ea"/>
                <a:cs typeface="+mn-cs"/>
              </a:rPr>
              <a:t> au-</a:t>
            </a:r>
            <a:r>
              <a:rPr lang="en-US" sz="1100" b="0" i="0" dirty="0" err="1" smtClean="0">
                <a:solidFill>
                  <a:srgbClr val="000000"/>
                </a:solidFill>
                <a:latin typeface="Arial"/>
                <a:ea typeface="+mn-ea"/>
                <a:cs typeface="+mn-cs"/>
              </a:rPr>
              <a:t>dessus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dessous</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centre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se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deviez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également</a:t>
            </a:r>
            <a:r>
              <a:rPr lang="en-US" sz="1100" b="0" i="0" dirty="0" smtClean="0">
                <a:solidFill>
                  <a:srgbClr val="000000"/>
                </a:solidFill>
                <a:latin typeface="Arial"/>
                <a:ea typeface="+mn-ea"/>
                <a:cs typeface="+mn-cs"/>
              </a:rPr>
              <a:t> faire </a:t>
            </a:r>
            <a:r>
              <a:rPr lang="en-US" sz="1100" b="0" i="0" dirty="0" err="1" smtClean="0">
                <a:solidFill>
                  <a:srgbClr val="000000"/>
                </a:solidFill>
                <a:latin typeface="Arial"/>
                <a:ea typeface="+mn-ea"/>
                <a:cs typeface="+mn-cs"/>
              </a:rPr>
              <a:t>tourner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de position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centrer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forme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d’onde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smtClean="0">
                <a:solidFill>
                  <a:srgbClr val="000000"/>
                </a:solidFill>
                <a:latin typeface="Arial"/>
                <a:ea typeface="+mn-ea"/>
                <a:cs typeface="+mn-cs"/>
              </a:rPr>
              <a:t>Pour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correcte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faites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tourner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seconde</a:t>
            </a:r>
            <a:r>
              <a:rPr lang="en-US" sz="1100" b="0" i="0" dirty="0" smtClean="0">
                <a:solidFill>
                  <a:srgbClr val="000000"/>
                </a:solidFill>
                <a:latin typeface="Arial"/>
                <a:ea typeface="+mn-ea"/>
                <a:cs typeface="+mn-cs"/>
              </a:rPr>
              <a:t>/division, </a:t>
            </a:r>
            <a:r>
              <a:rPr lang="en-US" sz="1100" b="0" i="0" dirty="0" err="1" smtClean="0">
                <a:solidFill>
                  <a:srgbClr val="000000"/>
                </a:solidFill>
                <a:latin typeface="Arial"/>
                <a:ea typeface="+mn-ea"/>
                <a:cs typeface="+mn-cs"/>
              </a:rPr>
              <a:t>parfois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appelé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commande</a:t>
            </a:r>
            <a:r>
              <a:rPr lang="en-US" sz="1100" b="0" i="0" dirty="0" smtClean="0">
                <a:solidFill>
                  <a:srgbClr val="000000"/>
                </a:solidFill>
                <a:latin typeface="Arial"/>
                <a:ea typeface="+mn-ea"/>
                <a:cs typeface="+mn-cs"/>
              </a:rPr>
              <a:t> de base de temps, </a:t>
            </a:r>
            <a:r>
              <a:rPr lang="en-US" sz="1100" b="0" i="0" dirty="0" err="1" smtClean="0">
                <a:solidFill>
                  <a:srgbClr val="000000"/>
                </a:solidFill>
                <a:latin typeface="Arial"/>
                <a:ea typeface="+mn-ea"/>
                <a:cs typeface="+mn-cs"/>
              </a:rPr>
              <a:t>jusqu’à</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quelques</a:t>
            </a:r>
            <a:r>
              <a:rPr lang="en-US" sz="1100" b="0" i="0" dirty="0" smtClean="0">
                <a:solidFill>
                  <a:srgbClr val="000000"/>
                </a:solidFill>
                <a:latin typeface="Arial"/>
                <a:ea typeface="+mn-ea"/>
                <a:cs typeface="+mn-cs"/>
              </a:rPr>
              <a:t> cycles du signal </a:t>
            </a:r>
            <a:r>
              <a:rPr lang="en-US" sz="1100" b="0" i="0" dirty="0" err="1" smtClean="0">
                <a:solidFill>
                  <a:srgbClr val="000000"/>
                </a:solidFill>
                <a:latin typeface="Arial"/>
                <a:ea typeface="+mn-ea"/>
                <a:cs typeface="+mn-cs"/>
              </a:rPr>
              <a:t>soient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affichés</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Cependant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souhaitez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simplement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visualiser</a:t>
            </a:r>
            <a:r>
              <a:rPr lang="en-US" sz="1100" b="0" i="0" dirty="0" smtClean="0">
                <a:solidFill>
                  <a:srgbClr val="000000"/>
                </a:solidFill>
                <a:latin typeface="Arial"/>
                <a:ea typeface="+mn-ea"/>
                <a:cs typeface="+mn-cs"/>
              </a:rPr>
              <a:t> un front </a:t>
            </a:r>
            <a:r>
              <a:rPr lang="en-US" sz="1100" b="0" i="0" dirty="0" err="1" smtClean="0">
                <a:solidFill>
                  <a:srgbClr val="000000"/>
                </a:solidFill>
                <a:latin typeface="Arial"/>
                <a:ea typeface="+mn-ea"/>
                <a:cs typeface="+mn-cs"/>
              </a:rPr>
              <a:t>rapide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un signal </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définissez</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réglage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seconde</a:t>
            </a:r>
            <a:r>
              <a:rPr lang="en-US" sz="1100" b="0" i="0" dirty="0" smtClean="0">
                <a:solidFill>
                  <a:srgbClr val="000000"/>
                </a:solidFill>
                <a:latin typeface="Arial"/>
                <a:ea typeface="+mn-ea"/>
                <a:cs typeface="+mn-cs"/>
              </a:rPr>
              <a:t>/division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valeur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faible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n’afficher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 front </a:t>
            </a:r>
            <a:r>
              <a:rPr lang="en-US" sz="1100" b="0" i="0" dirty="0" err="1" smtClean="0">
                <a:solidFill>
                  <a:srgbClr val="000000"/>
                </a:solidFill>
                <a:latin typeface="Arial"/>
                <a:ea typeface="+mn-ea"/>
                <a:cs typeface="+mn-cs"/>
              </a:rPr>
              <a:t>montant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descendant </a:t>
            </a:r>
            <a:r>
              <a:rPr lang="en-US" sz="1100" b="0" i="0" dirty="0" err="1" smtClean="0">
                <a:solidFill>
                  <a:srgbClr val="000000"/>
                </a:solidFill>
                <a:latin typeface="Arial"/>
                <a:ea typeface="+mn-ea"/>
                <a:cs typeface="+mn-cs"/>
              </a:rPr>
              <a:t>rapide</a:t>
            </a:r>
            <a:r>
              <a:rPr lang="en-US" sz="1100" b="0" i="0" dirty="0" smtClean="0">
                <a:solidFill>
                  <a:srgbClr val="000000"/>
                </a:solidFill>
                <a:latin typeface="Arial"/>
                <a:ea typeface="+mn-ea"/>
                <a:cs typeface="+mn-cs"/>
              </a:rPr>
              <a:t> avec un haut </a:t>
            </a:r>
            <a:r>
              <a:rPr lang="en-US" sz="1100" b="0" i="0" dirty="0" err="1" smtClean="0">
                <a:solidFill>
                  <a:srgbClr val="000000"/>
                </a:solidFill>
                <a:latin typeface="Arial"/>
                <a:ea typeface="+mn-ea"/>
                <a:cs typeface="+mn-cs"/>
              </a:rPr>
              <a:t>degré</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résolution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err="1" smtClean="0">
                <a:solidFill>
                  <a:srgbClr val="000000"/>
                </a:solidFill>
                <a:latin typeface="Arial"/>
                <a:ea typeface="+mn-ea"/>
                <a:cs typeface="+mn-cs"/>
              </a:rPr>
              <a:t>Enfin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se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deviez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régler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obtenir</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affichage</a:t>
            </a:r>
            <a:r>
              <a:rPr lang="en-US" sz="1100" b="0" i="0" dirty="0" smtClean="0">
                <a:solidFill>
                  <a:srgbClr val="000000"/>
                </a:solidFill>
                <a:latin typeface="Arial"/>
                <a:ea typeface="+mn-ea"/>
                <a:cs typeface="+mn-cs"/>
              </a:rPr>
              <a:t> stable. </a:t>
            </a:r>
            <a:r>
              <a:rPr lang="en-US" sz="1100" b="0" i="0" dirty="0" err="1" smtClean="0">
                <a:solidFill>
                  <a:srgbClr val="000000"/>
                </a:solidFill>
                <a:latin typeface="Arial"/>
                <a:ea typeface="+mn-ea"/>
                <a:cs typeface="+mn-cs"/>
              </a:rPr>
              <a:t>Lorsque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faites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tourner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indicateur</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horizontal (</a:t>
            </a:r>
            <a:r>
              <a:rPr lang="en-US" sz="1100" b="0" i="0" dirty="0" err="1" smtClean="0">
                <a:solidFill>
                  <a:srgbClr val="000000"/>
                </a:solidFill>
                <a:latin typeface="Arial"/>
                <a:ea typeface="+mn-ea"/>
                <a:cs typeface="+mn-cs"/>
              </a:rPr>
              <a:t>semblable</a:t>
            </a:r>
            <a:r>
              <a:rPr lang="en-US" sz="1100" b="0" i="0" dirty="0" smtClean="0">
                <a:solidFill>
                  <a:srgbClr val="000000"/>
                </a:solidFill>
                <a:latin typeface="Arial"/>
                <a:ea typeface="+mn-ea"/>
                <a:cs typeface="+mn-cs"/>
              </a:rPr>
              <a:t> à un </a:t>
            </a:r>
            <a:r>
              <a:rPr lang="en-US" sz="1100" b="0" i="0" dirty="0" err="1" smtClean="0">
                <a:solidFill>
                  <a:srgbClr val="000000"/>
                </a:solidFill>
                <a:latin typeface="Arial"/>
                <a:ea typeface="+mn-ea"/>
                <a:cs typeface="+mn-cs"/>
              </a:rPr>
              <a:t>curseur</a:t>
            </a:r>
            <a:r>
              <a:rPr lang="en-US" sz="1100" b="0" i="0" dirty="0" smtClean="0">
                <a:solidFill>
                  <a:srgbClr val="000000"/>
                </a:solidFill>
                <a:latin typeface="Arial"/>
                <a:ea typeface="+mn-ea"/>
                <a:cs typeface="+mn-cs"/>
              </a:rPr>
              <a:t> de tension) </a:t>
            </a:r>
            <a:r>
              <a:rPr lang="en-US" sz="1100" b="0" i="0" dirty="0" err="1" smtClean="0">
                <a:solidFill>
                  <a:srgbClr val="000000"/>
                </a:solidFill>
                <a:latin typeface="Arial"/>
                <a:ea typeface="+mn-ea"/>
                <a:cs typeface="+mn-cs"/>
              </a:rPr>
              <a:t>affiche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réel</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réglage</a:t>
            </a:r>
            <a:r>
              <a:rPr lang="en-US" sz="1100" b="0" i="0" dirty="0" smtClean="0">
                <a:solidFill>
                  <a:srgbClr val="000000"/>
                </a:solidFill>
                <a:latin typeface="Arial"/>
                <a:ea typeface="+mn-ea"/>
                <a:cs typeface="+mn-cs"/>
              </a:rPr>
              <a:t> correct pour le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correspond </a:t>
            </a:r>
            <a:r>
              <a:rPr lang="en-US" sz="1100" b="0" i="0" dirty="0" err="1" smtClean="0">
                <a:solidFill>
                  <a:srgbClr val="000000"/>
                </a:solidFill>
                <a:latin typeface="Arial"/>
                <a:ea typeface="+mn-ea"/>
                <a:cs typeface="+mn-cs"/>
              </a:rPr>
              <a:t>généralement</a:t>
            </a:r>
            <a:r>
              <a:rPr lang="en-US" sz="1100" b="0" i="0" dirty="0" smtClean="0">
                <a:solidFill>
                  <a:srgbClr val="000000"/>
                </a:solidFill>
                <a:latin typeface="Arial"/>
                <a:ea typeface="+mn-ea"/>
                <a:cs typeface="+mn-cs"/>
              </a:rPr>
              <a:t> à 50 % de </a:t>
            </a:r>
            <a:r>
              <a:rPr lang="en-US" sz="1100" b="0" i="0" dirty="0" err="1" smtClean="0">
                <a:solidFill>
                  <a:srgbClr val="000000"/>
                </a:solidFill>
                <a:latin typeface="Arial"/>
                <a:ea typeface="+mn-ea"/>
                <a:cs typeface="+mn-cs"/>
              </a:rPr>
              <a:t>l’amplitude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du signal.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définir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rapidement</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50 % d’un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répétitif</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appuyant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simplement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 [Level]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 de la section « [Trigger]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 Le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fera</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l’objet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description </a:t>
            </a:r>
            <a:r>
              <a:rPr lang="en-US" sz="1100" b="0" i="0" dirty="0" err="1" smtClean="0">
                <a:solidFill>
                  <a:srgbClr val="000000"/>
                </a:solidFill>
                <a:latin typeface="Arial"/>
                <a:ea typeface="+mn-ea"/>
                <a:cs typeface="+mn-cs"/>
              </a:rPr>
              <a:t>détaillée</a:t>
            </a:r>
            <a:r>
              <a:rPr lang="en-US" sz="1100" b="0" i="0" dirty="0" smtClean="0">
                <a:solidFill>
                  <a:srgbClr val="000000"/>
                </a:solidFill>
                <a:latin typeface="Arial"/>
                <a:ea typeface="+mn-ea"/>
                <a:cs typeface="+mn-cs"/>
              </a:rPr>
              <a:t> plus loin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présentation</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smtClean="0">
                <a:solidFill>
                  <a:srgbClr val="000000"/>
                </a:solidFill>
                <a:latin typeface="Arial"/>
                <a:ea typeface="+mn-ea"/>
                <a:cs typeface="+mn-cs"/>
              </a:rPr>
              <a:t>Nous </a:t>
            </a:r>
            <a:r>
              <a:rPr lang="en-US" sz="1100" b="0" i="0" dirty="0" err="1" smtClean="0">
                <a:solidFill>
                  <a:srgbClr val="000000"/>
                </a:solidFill>
                <a:latin typeface="Arial"/>
                <a:ea typeface="+mn-ea"/>
                <a:cs typeface="+mn-cs"/>
              </a:rPr>
              <a:t>attirons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attention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fait </a:t>
            </a:r>
            <a:r>
              <a:rPr lang="en-US" sz="1100" b="0" i="0" dirty="0" err="1" smtClean="0">
                <a:solidFill>
                  <a:srgbClr val="000000"/>
                </a:solidFill>
                <a:latin typeface="Arial"/>
                <a:ea typeface="+mn-ea"/>
                <a:cs typeface="+mn-cs"/>
              </a:rPr>
              <a:t>qu’après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avoir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réglé</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commandes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se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deviez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revenir</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arrière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ajuster</a:t>
            </a:r>
            <a:r>
              <a:rPr lang="en-US" sz="1100" b="0" i="0" dirty="0" smtClean="0">
                <a:solidFill>
                  <a:srgbClr val="000000"/>
                </a:solidFill>
                <a:latin typeface="Arial"/>
                <a:ea typeface="+mn-ea"/>
                <a:cs typeface="+mn-cs"/>
              </a:rPr>
              <a:t> à nouveau </a:t>
            </a:r>
            <a:r>
              <a:rPr lang="en-US" sz="1100" b="0" i="0" dirty="0" err="1" smtClean="0">
                <a:solidFill>
                  <a:srgbClr val="000000"/>
                </a:solidFill>
                <a:latin typeface="Arial"/>
                <a:ea typeface="+mn-ea"/>
                <a:cs typeface="+mn-cs"/>
              </a:rPr>
              <a:t>certains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paramètres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jusqu’à</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l’image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choix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affichée</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autre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méthode</a:t>
            </a:r>
            <a:r>
              <a:rPr lang="en-US" sz="1100" b="0" i="0" dirty="0" smtClean="0">
                <a:solidFill>
                  <a:srgbClr val="000000"/>
                </a:solidFill>
                <a:latin typeface="Arial"/>
                <a:ea typeface="+mn-ea"/>
                <a:cs typeface="+mn-cs"/>
              </a:rPr>
              <a:t>, à la </a:t>
            </a:r>
            <a:r>
              <a:rPr lang="en-US" sz="1100" b="0" i="0" dirty="0" err="1" smtClean="0">
                <a:solidFill>
                  <a:srgbClr val="000000"/>
                </a:solidFill>
                <a:latin typeface="Arial"/>
                <a:ea typeface="+mn-ea"/>
                <a:cs typeface="+mn-cs"/>
              </a:rPr>
              <a:t>fois</a:t>
            </a:r>
            <a:r>
              <a:rPr lang="en-US" sz="1100" b="0" i="0" dirty="0" smtClean="0">
                <a:solidFill>
                  <a:srgbClr val="000000"/>
                </a:solidFill>
                <a:latin typeface="Arial"/>
                <a:ea typeface="+mn-ea"/>
                <a:cs typeface="+mn-cs"/>
              </a:rPr>
              <a:t> simple et </a:t>
            </a:r>
            <a:r>
              <a:rPr lang="en-US" sz="1100" b="0" i="0" dirty="0" err="1" smtClean="0">
                <a:solidFill>
                  <a:srgbClr val="000000"/>
                </a:solidFill>
                <a:latin typeface="Arial"/>
                <a:ea typeface="+mn-ea"/>
                <a:cs typeface="+mn-cs"/>
              </a:rPr>
              <a:t>rapide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configurer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répétitifs</a:t>
            </a:r>
            <a:r>
              <a:rPr lang="en-US" sz="1100" b="0" i="0" dirty="0" smtClean="0">
                <a:solidFill>
                  <a:srgbClr val="000000"/>
                </a:solidFill>
                <a:latin typeface="Arial"/>
                <a:ea typeface="+mn-ea"/>
                <a:cs typeface="+mn-cs"/>
              </a:rPr>
              <a:t> simples </a:t>
            </a:r>
            <a:r>
              <a:rPr lang="en-US" sz="1100" b="0" i="0" dirty="0" err="1" smtClean="0">
                <a:solidFill>
                  <a:srgbClr val="000000"/>
                </a:solidFill>
                <a:latin typeface="Arial"/>
                <a:ea typeface="+mn-ea"/>
                <a:cs typeface="+mn-cs"/>
              </a:rPr>
              <a:t>consiste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utiliser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Echelle</a:t>
            </a:r>
            <a:r>
              <a:rPr lang="en-US" sz="1100" b="0" i="0" dirty="0" smtClean="0">
                <a:solidFill>
                  <a:srgbClr val="000000"/>
                </a:solidFill>
                <a:latin typeface="Arial"/>
                <a:ea typeface="+mn-ea"/>
                <a:cs typeface="+mn-cs"/>
              </a:rPr>
              <a:t> auto de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Cependant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n’est</a:t>
            </a:r>
            <a:r>
              <a:rPr lang="en-US" sz="1100" b="0" i="0" dirty="0" smtClean="0">
                <a:solidFill>
                  <a:srgbClr val="000000"/>
                </a:solidFill>
                <a:latin typeface="Arial"/>
                <a:ea typeface="+mn-ea"/>
                <a:cs typeface="+mn-cs"/>
              </a:rPr>
              <a:t> pas </a:t>
            </a:r>
            <a:r>
              <a:rPr lang="en-US" sz="1100" b="0" i="0" dirty="0" err="1" smtClean="0">
                <a:solidFill>
                  <a:srgbClr val="000000"/>
                </a:solidFill>
                <a:latin typeface="Arial"/>
                <a:ea typeface="+mn-ea"/>
                <a:cs typeface="+mn-cs"/>
              </a:rPr>
              <a:t>toujours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opérationnelle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plus complexes. De plus, </a:t>
            </a:r>
            <a:r>
              <a:rPr lang="en-US" sz="1100" b="0" i="0" dirty="0" err="1" smtClean="0">
                <a:solidFill>
                  <a:srgbClr val="000000"/>
                </a:solidFill>
                <a:latin typeface="Arial"/>
                <a:ea typeface="+mn-ea"/>
                <a:cs typeface="+mn-cs"/>
              </a:rPr>
              <a:t>si</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risquez</a:t>
            </a:r>
            <a:r>
              <a:rPr lang="en-US" sz="1100" b="0" i="0" dirty="0" smtClean="0">
                <a:solidFill>
                  <a:srgbClr val="000000"/>
                </a:solidFill>
                <a:latin typeface="Arial"/>
                <a:ea typeface="+mn-ea"/>
                <a:cs typeface="+mn-cs"/>
              </a:rPr>
              <a:t> de ne </a:t>
            </a:r>
            <a:r>
              <a:rPr lang="en-US" sz="1100" b="0" i="0" dirty="0" err="1" smtClean="0">
                <a:solidFill>
                  <a:srgbClr val="000000"/>
                </a:solidFill>
                <a:latin typeface="Arial"/>
                <a:ea typeface="+mn-ea"/>
                <a:cs typeface="+mn-cs"/>
              </a:rPr>
              <a:t>jamais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apprendre</a:t>
            </a:r>
            <a:r>
              <a:rPr lang="en-US" sz="1100" b="0" i="0" dirty="0" smtClean="0">
                <a:solidFill>
                  <a:srgbClr val="000000"/>
                </a:solidFill>
                <a:latin typeface="Arial"/>
                <a:ea typeface="+mn-ea"/>
                <a:cs typeface="+mn-cs"/>
              </a:rPr>
              <a:t> comment </a:t>
            </a:r>
            <a:r>
              <a:rPr lang="en-US" sz="1100" b="0" i="0" dirty="0" err="1" smtClean="0">
                <a:solidFill>
                  <a:srgbClr val="000000"/>
                </a:solidFill>
                <a:latin typeface="Arial"/>
                <a:ea typeface="+mn-ea"/>
                <a:cs typeface="+mn-cs"/>
              </a:rPr>
              <a:t>utiliser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efficacement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lorsque</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réglages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manuels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s’avèrent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nécessaires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Ajoutons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enfin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professeur</a:t>
            </a:r>
            <a:r>
              <a:rPr lang="en-US" sz="1100" b="0" i="0" dirty="0" smtClean="0">
                <a:solidFill>
                  <a:srgbClr val="000000"/>
                </a:solidFill>
                <a:latin typeface="Arial"/>
                <a:ea typeface="+mn-ea"/>
                <a:cs typeface="+mn-cs"/>
              </a:rPr>
              <a:t> a la </a:t>
            </a:r>
            <a:r>
              <a:rPr lang="en-US" sz="1100" b="0" i="0" dirty="0" err="1" smtClean="0">
                <a:solidFill>
                  <a:srgbClr val="000000"/>
                </a:solidFill>
                <a:latin typeface="Arial"/>
                <a:ea typeface="+mn-ea"/>
                <a:cs typeface="+mn-cs"/>
              </a:rPr>
              <a:t>possibilité</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désactiver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Echelle</a:t>
            </a:r>
            <a:r>
              <a:rPr lang="en-US" sz="1100" b="0" i="0" dirty="0" smtClean="0">
                <a:solidFill>
                  <a:srgbClr val="000000"/>
                </a:solidFill>
                <a:latin typeface="Arial"/>
                <a:ea typeface="+mn-ea"/>
                <a:cs typeface="+mn-cs"/>
              </a:rPr>
              <a:t> auto en </a:t>
            </a:r>
            <a:r>
              <a:rPr lang="en-US" sz="1100" b="0" i="0" dirty="0" err="1" smtClean="0">
                <a:solidFill>
                  <a:srgbClr val="000000"/>
                </a:solidFill>
                <a:latin typeface="Arial"/>
                <a:ea typeface="+mn-ea"/>
                <a:cs typeface="+mn-cs"/>
              </a:rPr>
              <a:t>téléchargeant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commande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u="sng" dirty="0" smtClean="0">
                <a:solidFill>
                  <a:srgbClr val="000000"/>
                </a:solidFill>
                <a:latin typeface="Arial"/>
                <a:ea typeface="+mn-ea"/>
                <a:cs typeface="+mn-cs"/>
              </a:rPr>
              <a:t>Note à </a:t>
            </a:r>
            <a:r>
              <a:rPr lang="en-US" sz="1100" b="0" i="0" u="sng" dirty="0" err="1" smtClean="0">
                <a:solidFill>
                  <a:srgbClr val="000000"/>
                </a:solidFill>
                <a:latin typeface="Arial"/>
                <a:ea typeface="+mn-ea"/>
                <a:cs typeface="+mn-cs"/>
              </a:rPr>
              <a:t>l’intention</a:t>
            </a:r>
            <a:r>
              <a:rPr lang="en-US" sz="1100" b="0" i="0" u="sng" dirty="0" smtClean="0">
                <a:solidFill>
                  <a:srgbClr val="000000"/>
                </a:solidFill>
                <a:latin typeface="Arial"/>
                <a:ea typeface="+mn-ea"/>
                <a:cs typeface="+mn-cs"/>
              </a:rPr>
              <a:t> du </a:t>
            </a:r>
            <a:r>
              <a:rPr lang="en-US" sz="1100" b="0" i="0" u="sng" dirty="0" err="1" smtClean="0">
                <a:solidFill>
                  <a:srgbClr val="000000"/>
                </a:solidFill>
                <a:latin typeface="Arial"/>
                <a:ea typeface="+mn-ea"/>
                <a:cs typeface="+mn-cs"/>
              </a:rPr>
              <a:t>professeur</a:t>
            </a:r>
            <a:r>
              <a:rPr lang="en-US" sz="1100" b="0" i="0" u="sng"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désactiver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Echelle</a:t>
            </a:r>
            <a:r>
              <a:rPr lang="en-US" sz="1100" b="0" i="0" dirty="0" smtClean="0">
                <a:solidFill>
                  <a:srgbClr val="000000"/>
                </a:solidFill>
                <a:latin typeface="Arial"/>
                <a:ea typeface="+mn-ea"/>
                <a:cs typeface="+mn-cs"/>
              </a:rPr>
              <a:t> auto en </a:t>
            </a:r>
            <a:r>
              <a:rPr lang="en-US" sz="1100" b="0" i="0" dirty="0" err="1" smtClean="0">
                <a:solidFill>
                  <a:srgbClr val="000000"/>
                </a:solidFill>
                <a:latin typeface="Arial"/>
                <a:ea typeface="+mn-ea"/>
                <a:cs typeface="+mn-cs"/>
              </a:rPr>
              <a:t>téléchargeant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commande</a:t>
            </a:r>
            <a:r>
              <a:rPr lang="en-US" sz="1100" b="0" i="0" dirty="0" smtClean="0">
                <a:solidFill>
                  <a:srgbClr val="000000"/>
                </a:solidFill>
                <a:latin typeface="Arial"/>
                <a:ea typeface="+mn-ea"/>
                <a:cs typeface="+mn-cs"/>
              </a:rPr>
              <a:t> « </a:t>
            </a:r>
            <a:r>
              <a:rPr lang="en-US" sz="10500" b="0" i="0" dirty="0" smtClean="0">
                <a:solidFill>
                  <a:srgbClr val="000000"/>
                </a:solidFill>
                <a:latin typeface="Arial"/>
                <a:ea typeface="+mn-ea"/>
                <a:cs typeface="+mn-cs"/>
              </a:rPr>
              <a:t>:</a:t>
            </a:r>
            <a:r>
              <a:rPr lang="en-US" sz="10500" b="0" i="0" dirty="0" err="1" smtClean="0">
                <a:solidFill>
                  <a:srgbClr val="000000"/>
                </a:solidFill>
                <a:latin typeface="Arial"/>
                <a:ea typeface="+mn-ea"/>
                <a:cs typeface="+mn-cs"/>
              </a:rPr>
              <a:t>AUToscale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DISable</a:t>
            </a:r>
            <a:r>
              <a:rPr lang="en-US" sz="9600" b="0" i="0" dirty="0" smtClean="0">
                <a:solidFill>
                  <a:srgbClr val="000000"/>
                </a:solidFill>
                <a:latin typeface="Arial"/>
                <a:ea typeface="+mn-ea"/>
                <a:cs typeface="+mn-cs"/>
              </a:rPr>
              <a:t> »</a:t>
            </a:r>
            <a:r>
              <a:rPr lang="en-US" sz="10500" b="0" i="0" dirty="0" smtClean="0">
                <a:solidFill>
                  <a:srgbClr val="000000"/>
                </a:solidFill>
                <a:latin typeface="Arial"/>
                <a:ea typeface="+mn-ea"/>
                <a:cs typeface="+mn-cs"/>
              </a:rPr>
              <a:t> via </a:t>
            </a:r>
            <a:r>
              <a:rPr lang="en-US" sz="10500" b="0" i="0" dirty="0" err="1" smtClean="0">
                <a:solidFill>
                  <a:srgbClr val="000000"/>
                </a:solidFill>
                <a:latin typeface="Arial"/>
                <a:ea typeface="+mn-ea"/>
                <a:cs typeface="+mn-cs"/>
              </a:rPr>
              <a:t>une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connexion</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réseau</a:t>
            </a:r>
            <a:r>
              <a:rPr lang="en-US" sz="10500" b="0" i="0" dirty="0" smtClean="0">
                <a:solidFill>
                  <a:srgbClr val="000000"/>
                </a:solidFill>
                <a:latin typeface="Arial"/>
                <a:ea typeface="+mn-ea"/>
                <a:cs typeface="+mn-cs"/>
              </a:rPr>
              <a:t> (LAN) </a:t>
            </a:r>
            <a:r>
              <a:rPr lang="en-US" sz="10500" b="0" i="0" dirty="0" err="1" smtClean="0">
                <a:solidFill>
                  <a:srgbClr val="000000"/>
                </a:solidFill>
                <a:latin typeface="Arial"/>
                <a:ea typeface="+mn-ea"/>
                <a:cs typeface="+mn-cs"/>
              </a:rPr>
              <a:t>ou</a:t>
            </a:r>
            <a:r>
              <a:rPr lang="en-US" sz="10500" b="0" i="0" dirty="0" smtClean="0">
                <a:solidFill>
                  <a:srgbClr val="000000"/>
                </a:solidFill>
                <a:latin typeface="Arial"/>
                <a:ea typeface="+mn-ea"/>
                <a:cs typeface="+mn-cs"/>
              </a:rPr>
              <a:t> USB. </a:t>
            </a:r>
            <a:r>
              <a:rPr lang="en-US" sz="10500" b="0" i="0" dirty="0" err="1" smtClean="0">
                <a:solidFill>
                  <a:srgbClr val="000000"/>
                </a:solidFill>
                <a:latin typeface="Arial"/>
                <a:ea typeface="+mn-ea"/>
                <a:cs typeface="+mn-cs"/>
              </a:rPr>
              <a:t>Une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fois</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cette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commande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téléchargée</a:t>
            </a:r>
            <a:r>
              <a:rPr lang="en-US" sz="10500" b="0" i="0" dirty="0" smtClean="0">
                <a:solidFill>
                  <a:srgbClr val="000000"/>
                </a:solidFill>
                <a:latin typeface="Arial"/>
                <a:ea typeface="+mn-ea"/>
                <a:cs typeface="+mn-cs"/>
              </a:rPr>
              <a:t>, la </a:t>
            </a:r>
            <a:r>
              <a:rPr lang="en-US" sz="10500" b="0" i="0" dirty="0" err="1" smtClean="0">
                <a:solidFill>
                  <a:srgbClr val="000000"/>
                </a:solidFill>
                <a:latin typeface="Arial"/>
                <a:ea typeface="+mn-ea"/>
                <a:cs typeface="+mn-cs"/>
              </a:rPr>
              <a:t>fonction</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Echelle</a:t>
            </a:r>
            <a:r>
              <a:rPr lang="en-US" sz="10500" b="0" i="0" dirty="0" smtClean="0">
                <a:solidFill>
                  <a:srgbClr val="000000"/>
                </a:solidFill>
                <a:latin typeface="Arial"/>
                <a:ea typeface="+mn-ea"/>
                <a:cs typeface="+mn-cs"/>
              </a:rPr>
              <a:t> auto </a:t>
            </a:r>
            <a:r>
              <a:rPr lang="en-US" sz="10500" b="0" i="0" dirty="0" err="1" smtClean="0">
                <a:solidFill>
                  <a:srgbClr val="000000"/>
                </a:solidFill>
                <a:latin typeface="Arial"/>
                <a:ea typeface="+mn-ea"/>
                <a:cs typeface="+mn-cs"/>
              </a:rPr>
              <a:t>reste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désactivée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jusqu’à</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ce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que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vous</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téléchargiez</a:t>
            </a:r>
            <a:r>
              <a:rPr lang="en-US" sz="10500" b="0" i="0" dirty="0" smtClean="0">
                <a:solidFill>
                  <a:srgbClr val="000000"/>
                </a:solidFill>
                <a:latin typeface="Arial"/>
                <a:ea typeface="+mn-ea"/>
                <a:cs typeface="+mn-cs"/>
              </a:rPr>
              <a:t> la </a:t>
            </a:r>
            <a:r>
              <a:rPr lang="en-US" sz="10500" b="0" i="0" dirty="0" err="1" smtClean="0">
                <a:solidFill>
                  <a:srgbClr val="000000"/>
                </a:solidFill>
                <a:latin typeface="Arial"/>
                <a:ea typeface="+mn-ea"/>
                <a:cs typeface="+mn-cs"/>
              </a:rPr>
              <a:t>commande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d’activation</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AUToscale</a:t>
            </a:r>
            <a:r>
              <a:rPr lang="en-US" sz="10500" b="0" i="0" dirty="0" smtClean="0">
                <a:solidFill>
                  <a:srgbClr val="000000"/>
                </a:solidFill>
                <a:latin typeface="Arial"/>
                <a:ea typeface="+mn-ea"/>
                <a:cs typeface="+mn-cs"/>
              </a:rPr>
              <a:t> </a:t>
            </a:r>
            <a:r>
              <a:rPr lang="en-US" sz="10500" b="0" i="0" dirty="0" err="1" smtClean="0">
                <a:solidFill>
                  <a:srgbClr val="000000"/>
                </a:solidFill>
                <a:latin typeface="Arial"/>
                <a:ea typeface="+mn-ea"/>
                <a:cs typeface="+mn-cs"/>
              </a:rPr>
              <a:t>ENABle</a:t>
            </a:r>
            <a:r>
              <a:rPr lang="en-US" sz="10500" b="0" i="0" dirty="0" smtClean="0">
                <a:solidFill>
                  <a:srgbClr val="000000"/>
                </a:solidFill>
                <a:latin typeface="Arial"/>
                <a:ea typeface="+mn-ea"/>
                <a:cs typeface="+mn-cs"/>
              </a:rPr>
              <a:t>).</a:t>
            </a:r>
          </a:p>
          <a:p>
            <a:pPr algn="l">
              <a:spcBef>
                <a:spcPts val="39600"/>
              </a:spcBef>
              <a:spcAft>
                <a:spcPts val="0"/>
              </a:spcAft>
              <a:buNone/>
            </a:pPr>
            <a:endParaRPr lang="en-US" sz="1100" dirty="0" smtClean="0"/>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smtClean="0">
                <a:solidFill>
                  <a:srgbClr val="000000"/>
                </a:solidFill>
                <a:latin typeface="Arial"/>
                <a:ea typeface="+mn-ea"/>
                <a:cs typeface="+mn-cs"/>
              </a:rPr>
              <a:t>Explication du </a:t>
            </a:r>
            <a:r>
              <a:rPr lang="en-US" sz="1100" b="1" i="0" dirty="0" err="1" smtClean="0">
                <a:solidFill>
                  <a:srgbClr val="000000"/>
                </a:solidFill>
                <a:latin typeface="Arial"/>
                <a:ea typeface="+mn-ea"/>
                <a:cs typeface="+mn-cs"/>
              </a:rPr>
              <a:t>déclenchement</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l’oscilloscope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Le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bien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souvent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la plus « obscure » d’un oscilloscope. Elle figure </a:t>
            </a:r>
            <a:r>
              <a:rPr lang="en-US" sz="1100" b="0" i="0" dirty="0" err="1" smtClean="0">
                <a:solidFill>
                  <a:srgbClr val="000000"/>
                </a:solidFill>
                <a:latin typeface="Arial"/>
                <a:ea typeface="+mn-ea"/>
                <a:cs typeface="+mn-cs"/>
              </a:rPr>
              <a:t>pourtant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parmi</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fonctionnalités</a:t>
            </a:r>
            <a:r>
              <a:rPr lang="en-US" sz="1100" b="0" i="0" dirty="0" smtClean="0">
                <a:solidFill>
                  <a:srgbClr val="000000"/>
                </a:solidFill>
                <a:latin typeface="Arial"/>
                <a:ea typeface="+mn-ea"/>
                <a:cs typeface="+mn-cs"/>
              </a:rPr>
              <a:t> les plus </a:t>
            </a:r>
            <a:r>
              <a:rPr lang="en-US" sz="1100" b="0" i="0" dirty="0" err="1" smtClean="0">
                <a:solidFill>
                  <a:srgbClr val="000000"/>
                </a:solidFill>
                <a:latin typeface="Arial"/>
                <a:ea typeface="+mn-ea"/>
                <a:cs typeface="+mn-cs"/>
              </a:rPr>
              <a:t>importantes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comprendre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fonctionnement</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particulier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contrôler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très</a:t>
            </a:r>
            <a:r>
              <a:rPr lang="en-US" sz="1100" b="0" i="0" dirty="0" smtClean="0">
                <a:solidFill>
                  <a:srgbClr val="000000"/>
                </a:solidFill>
                <a:latin typeface="Arial"/>
                <a:ea typeface="+mn-ea"/>
                <a:cs typeface="+mn-cs"/>
              </a:rPr>
              <a:t> complexes.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considérer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 capture </a:t>
            </a:r>
            <a:r>
              <a:rPr lang="en-US" sz="1100" b="0" i="0" dirty="0" err="1" smtClean="0">
                <a:solidFill>
                  <a:srgbClr val="000000"/>
                </a:solidFill>
                <a:latin typeface="Arial"/>
                <a:ea typeface="+mn-ea"/>
                <a:cs typeface="+mn-cs"/>
              </a:rPr>
              <a:t>d’images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synchronisée</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 image »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 photo » du signal se compose, en </a:t>
            </a:r>
            <a:r>
              <a:rPr lang="en-US" sz="1100" b="0" i="0" dirty="0" err="1" smtClean="0">
                <a:solidFill>
                  <a:srgbClr val="000000"/>
                </a:solidFill>
                <a:latin typeface="Arial"/>
                <a:ea typeface="+mn-ea"/>
                <a:cs typeface="+mn-cs"/>
              </a:rPr>
              <a:t>réalité</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nombreux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échantillons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numérisés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consécutifs</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err="1" smtClean="0">
                <a:solidFill>
                  <a:srgbClr val="000000"/>
                </a:solidFill>
                <a:latin typeface="Arial"/>
                <a:ea typeface="+mn-ea"/>
                <a:cs typeface="+mn-cs"/>
              </a:rPr>
              <a:t>Lors</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contrôle</a:t>
            </a:r>
            <a:r>
              <a:rPr lang="en-US" sz="1100" b="0" i="0" dirty="0" smtClean="0">
                <a:solidFill>
                  <a:srgbClr val="000000"/>
                </a:solidFill>
                <a:latin typeface="Arial"/>
                <a:ea typeface="+mn-ea"/>
                <a:cs typeface="+mn-cs"/>
              </a:rPr>
              <a:t> d’un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répétitif</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qui </a:t>
            </a:r>
            <a:r>
              <a:rPr lang="en-US" sz="1100" b="0" i="0" dirty="0" err="1" smtClean="0">
                <a:solidFill>
                  <a:srgbClr val="000000"/>
                </a:solidFill>
                <a:latin typeface="Arial"/>
                <a:ea typeface="+mn-ea"/>
                <a:cs typeface="+mn-cs"/>
              </a:rPr>
              <a:t>constitue</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exemple</a:t>
            </a:r>
            <a:r>
              <a:rPr lang="en-US" sz="1100" b="0" i="0" dirty="0" smtClean="0">
                <a:solidFill>
                  <a:srgbClr val="000000"/>
                </a:solidFill>
                <a:latin typeface="Arial"/>
                <a:ea typeface="+mn-ea"/>
                <a:cs typeface="+mn-cs"/>
              </a:rPr>
              <a:t> type,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effectue</a:t>
            </a:r>
            <a:r>
              <a:rPr lang="en-US" sz="1100" b="0" i="0" dirty="0" smtClean="0">
                <a:solidFill>
                  <a:srgbClr val="000000"/>
                </a:solidFill>
                <a:latin typeface="Arial"/>
                <a:ea typeface="+mn-ea"/>
                <a:cs typeface="+mn-cs"/>
              </a:rPr>
              <a:t> des acquisitions </a:t>
            </a:r>
            <a:r>
              <a:rPr lang="en-US" sz="1100" b="0" i="0" dirty="0" err="1" smtClean="0">
                <a:solidFill>
                  <a:srgbClr val="000000"/>
                </a:solidFill>
                <a:latin typeface="Arial"/>
                <a:ea typeface="+mn-ea"/>
                <a:cs typeface="+mn-cs"/>
              </a:rPr>
              <a:t>répétitives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capture </a:t>
            </a:r>
            <a:r>
              <a:rPr lang="en-US" sz="1100" b="0" i="0" dirty="0" err="1" smtClean="0">
                <a:solidFill>
                  <a:srgbClr val="000000"/>
                </a:solidFill>
                <a:latin typeface="Arial"/>
                <a:ea typeface="+mn-ea"/>
                <a:cs typeface="+mn-cs"/>
              </a:rPr>
              <a:t>d’images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répétitive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d’afficher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image « en direct » de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opération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être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synchronisée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un point unique du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d’afficher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forme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d’onde</a:t>
            </a:r>
            <a:r>
              <a:rPr lang="en-US" sz="1100" b="0" i="0" dirty="0" smtClean="0">
                <a:solidFill>
                  <a:srgbClr val="000000"/>
                </a:solidFill>
                <a:latin typeface="Arial"/>
                <a:ea typeface="+mn-ea"/>
                <a:cs typeface="+mn-cs"/>
              </a:rPr>
              <a:t> stable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smtClean="0">
                <a:solidFill>
                  <a:srgbClr val="000000"/>
                </a:solidFill>
                <a:latin typeface="Arial"/>
                <a:ea typeface="+mn-ea"/>
                <a:cs typeface="+mn-cs"/>
              </a:rPr>
              <a:t>Bien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certains</a:t>
            </a:r>
            <a:r>
              <a:rPr lang="en-US" sz="1100" b="0" i="0" dirty="0" smtClean="0">
                <a:solidFill>
                  <a:srgbClr val="000000"/>
                </a:solidFill>
                <a:latin typeface="Arial"/>
                <a:ea typeface="+mn-ea"/>
                <a:cs typeface="+mn-cs"/>
              </a:rPr>
              <a:t> oscilloscopes </a:t>
            </a:r>
            <a:r>
              <a:rPr lang="en-US" sz="1100" b="0" i="0" dirty="0" err="1" smtClean="0">
                <a:solidFill>
                  <a:srgbClr val="000000"/>
                </a:solidFill>
                <a:latin typeface="Arial"/>
                <a:ea typeface="+mn-ea"/>
                <a:cs typeface="+mn-cs"/>
              </a:rPr>
              <a:t>présentent</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éventail</a:t>
            </a:r>
            <a:r>
              <a:rPr lang="en-US" sz="1100" b="0" i="0" dirty="0" smtClean="0">
                <a:solidFill>
                  <a:srgbClr val="000000"/>
                </a:solidFill>
                <a:latin typeface="Arial"/>
                <a:ea typeface="+mn-ea"/>
                <a:cs typeface="+mn-cs"/>
              </a:rPr>
              <a:t> de modes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avancés</a:t>
            </a:r>
            <a:r>
              <a:rPr lang="en-US" sz="1100" b="0" i="0" dirty="0" smtClean="0">
                <a:solidFill>
                  <a:srgbClr val="000000"/>
                </a:solidFill>
                <a:latin typeface="Arial"/>
                <a:ea typeface="+mn-ea"/>
                <a:cs typeface="+mn-cs"/>
              </a:rPr>
              <a:t>, le mode le plus courant </a:t>
            </a:r>
            <a:r>
              <a:rPr lang="en-US" sz="1100" b="0" i="0" dirty="0" err="1" smtClean="0">
                <a:solidFill>
                  <a:srgbClr val="000000"/>
                </a:solidFill>
                <a:latin typeface="Arial"/>
                <a:ea typeface="+mn-ea"/>
                <a:cs typeface="+mn-cs"/>
              </a:rPr>
              <a:t>consiste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déclencher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lorsque</a:t>
            </a:r>
            <a:r>
              <a:rPr lang="en-US" sz="1100" b="0" i="0" dirty="0" smtClean="0">
                <a:solidFill>
                  <a:srgbClr val="000000"/>
                </a:solidFill>
                <a:latin typeface="Arial"/>
                <a:ea typeface="+mn-ea"/>
                <a:cs typeface="+mn-cs"/>
              </a:rPr>
              <a:t> le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franchit</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seuil</a:t>
            </a:r>
            <a:r>
              <a:rPr lang="en-US" sz="1100" b="0" i="0" dirty="0" smtClean="0">
                <a:solidFill>
                  <a:srgbClr val="000000"/>
                </a:solidFill>
                <a:latin typeface="Arial"/>
                <a:ea typeface="+mn-ea"/>
                <a:cs typeface="+mn-cs"/>
              </a:rPr>
              <a:t> de tension </a:t>
            </a:r>
            <a:r>
              <a:rPr lang="en-US" sz="1100" b="0" i="0" dirty="0" err="1" smtClean="0">
                <a:solidFill>
                  <a:srgbClr val="000000"/>
                </a:solidFill>
                <a:latin typeface="Arial"/>
                <a:ea typeface="+mn-ea"/>
                <a:cs typeface="+mn-cs"/>
              </a:rPr>
              <a:t>spécifique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sens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positif</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négatif</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désigne</a:t>
            </a:r>
            <a:r>
              <a:rPr lang="en-US" sz="1100" b="0" i="0" dirty="0" smtClean="0">
                <a:solidFill>
                  <a:srgbClr val="000000"/>
                </a:solidFill>
                <a:latin typeface="Arial"/>
                <a:ea typeface="+mn-ea"/>
                <a:cs typeface="+mn-cs"/>
              </a:rPr>
              <a:t> sous le nom de «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front ». En </a:t>
            </a:r>
            <a:r>
              <a:rPr lang="en-US" sz="1100" b="0" i="0" dirty="0" err="1" smtClean="0">
                <a:solidFill>
                  <a:srgbClr val="000000"/>
                </a:solidFill>
                <a:latin typeface="Arial"/>
                <a:ea typeface="+mn-ea"/>
                <a:cs typeface="+mn-cs"/>
              </a:rPr>
              <a:t>d’autres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termes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déclenche</a:t>
            </a:r>
            <a:r>
              <a:rPr lang="en-US" sz="1100" b="0" i="0" dirty="0" smtClean="0">
                <a:solidFill>
                  <a:srgbClr val="000000"/>
                </a:solidFill>
                <a:latin typeface="Arial"/>
                <a:ea typeface="+mn-ea"/>
                <a:cs typeface="+mn-cs"/>
              </a:rPr>
              <a:t> (capture des images) </a:t>
            </a:r>
            <a:r>
              <a:rPr lang="en-US" sz="1100" b="0" i="0" dirty="0" err="1" smtClean="0">
                <a:solidFill>
                  <a:srgbClr val="000000"/>
                </a:solidFill>
                <a:latin typeface="Arial"/>
                <a:ea typeface="+mn-ea"/>
                <a:cs typeface="+mn-cs"/>
              </a:rPr>
              <a:t>lorsque</a:t>
            </a:r>
            <a:r>
              <a:rPr lang="en-US" sz="1100" b="0" i="0" dirty="0" smtClean="0">
                <a:solidFill>
                  <a:srgbClr val="000000"/>
                </a:solidFill>
                <a:latin typeface="Arial"/>
                <a:ea typeface="+mn-ea"/>
                <a:cs typeface="+mn-cs"/>
              </a:rPr>
              <a:t> le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passe</a:t>
            </a:r>
            <a:r>
              <a:rPr lang="en-US" sz="1100" b="0" i="0" dirty="0" smtClean="0">
                <a:solidFill>
                  <a:srgbClr val="000000"/>
                </a:solidFill>
                <a:latin typeface="Arial"/>
                <a:ea typeface="+mn-ea"/>
                <a:cs typeface="+mn-cs"/>
              </a:rPr>
              <a:t> d’un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de tension plus </a:t>
            </a:r>
            <a:r>
              <a:rPr lang="en-US" sz="1100" b="0" i="0" dirty="0" err="1" smtClean="0">
                <a:solidFill>
                  <a:srgbClr val="000000"/>
                </a:solidFill>
                <a:latin typeface="Arial"/>
                <a:ea typeface="+mn-ea"/>
                <a:cs typeface="+mn-cs"/>
              </a:rPr>
              <a:t>faible</a:t>
            </a:r>
            <a:r>
              <a:rPr lang="en-US" sz="1100" b="0" i="0" dirty="0" smtClean="0">
                <a:solidFill>
                  <a:srgbClr val="000000"/>
                </a:solidFill>
                <a:latin typeface="Arial"/>
                <a:ea typeface="+mn-ea"/>
                <a:cs typeface="+mn-cs"/>
              </a:rPr>
              <a:t> à un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plus </a:t>
            </a:r>
            <a:r>
              <a:rPr lang="en-US" sz="1100" b="0" i="0" dirty="0" err="1" smtClean="0">
                <a:solidFill>
                  <a:srgbClr val="000000"/>
                </a:solidFill>
                <a:latin typeface="Arial"/>
                <a:ea typeface="+mn-ea"/>
                <a:cs typeface="+mn-cs"/>
              </a:rPr>
              <a:t>élevé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front </a:t>
            </a:r>
            <a:r>
              <a:rPr lang="en-US" sz="1100" b="0" i="0" dirty="0" err="1" smtClean="0">
                <a:solidFill>
                  <a:srgbClr val="000000"/>
                </a:solidFill>
                <a:latin typeface="Arial"/>
                <a:ea typeface="+mn-ea"/>
                <a:cs typeface="+mn-cs"/>
              </a:rPr>
              <a:t>montant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inversement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front descendant).</a:t>
            </a:r>
          </a:p>
          <a:p>
            <a:pPr algn="l">
              <a:spcBef>
                <a:spcPts val="39600"/>
              </a:spcBef>
              <a:spcAft>
                <a:spcPts val="0"/>
              </a:spcAft>
              <a:buNone/>
            </a:pPr>
            <a:r>
              <a:rPr lang="en-US" sz="1100" b="0" i="0" dirty="0" smtClean="0">
                <a:solidFill>
                  <a:srgbClr val="000000"/>
                </a:solidFill>
                <a:latin typeface="Arial"/>
                <a:ea typeface="+mn-ea"/>
                <a:cs typeface="+mn-cs"/>
              </a:rPr>
              <a:t>Le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d’un oscilloscope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comparable à la photo-finish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course </a:t>
            </a:r>
            <a:r>
              <a:rPr lang="en-US" sz="1100" b="0" i="0" dirty="0" err="1" smtClean="0">
                <a:solidFill>
                  <a:srgbClr val="000000"/>
                </a:solidFill>
                <a:latin typeface="Arial"/>
                <a:ea typeface="+mn-ea"/>
                <a:cs typeface="+mn-cs"/>
              </a:rPr>
              <a:t>hippique</a:t>
            </a:r>
            <a:r>
              <a:rPr lang="en-US" sz="1100" b="0" i="0" dirty="0" smtClean="0">
                <a:solidFill>
                  <a:srgbClr val="000000"/>
                </a:solidFill>
                <a:latin typeface="Arial"/>
                <a:ea typeface="+mn-ea"/>
                <a:cs typeface="+mn-cs"/>
              </a:rPr>
              <a:t>. Pour capturer, avec </a:t>
            </a:r>
            <a:r>
              <a:rPr lang="en-US" sz="1100" b="0" i="0" dirty="0" err="1" smtClean="0">
                <a:solidFill>
                  <a:srgbClr val="000000"/>
                </a:solidFill>
                <a:latin typeface="Arial"/>
                <a:ea typeface="+mn-ea"/>
                <a:cs typeface="+mn-cs"/>
              </a:rPr>
              <a:t>précision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l’arrivée</a:t>
            </a:r>
            <a:r>
              <a:rPr lang="en-US" sz="1100" b="0" i="0" dirty="0" smtClean="0">
                <a:solidFill>
                  <a:srgbClr val="000000"/>
                </a:solidFill>
                <a:latin typeface="Arial"/>
                <a:ea typeface="+mn-ea"/>
                <a:cs typeface="+mn-cs"/>
              </a:rPr>
              <a:t> de la course, </a:t>
            </a:r>
            <a:r>
              <a:rPr lang="en-US" sz="1100" b="0" i="0" dirty="0" err="1" smtClean="0">
                <a:solidFill>
                  <a:srgbClr val="000000"/>
                </a:solidFill>
                <a:latin typeface="Arial"/>
                <a:ea typeface="+mn-ea"/>
                <a:cs typeface="+mn-cs"/>
              </a:rPr>
              <a:t>l’obturateur</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l’appareil</a:t>
            </a:r>
            <a:r>
              <a:rPr lang="en-US" sz="1100" b="0" i="0" dirty="0" smtClean="0">
                <a:solidFill>
                  <a:srgbClr val="000000"/>
                </a:solidFill>
                <a:latin typeface="Arial"/>
                <a:ea typeface="+mn-ea"/>
                <a:cs typeface="+mn-cs"/>
              </a:rPr>
              <a:t> photo </a:t>
            </a:r>
            <a:r>
              <a:rPr lang="en-US" sz="1100" b="0" i="0" dirty="0" err="1" smtClean="0">
                <a:solidFill>
                  <a:srgbClr val="000000"/>
                </a:solidFill>
                <a:latin typeface="Arial"/>
                <a:ea typeface="+mn-ea"/>
                <a:cs typeface="+mn-cs"/>
              </a:rPr>
              <a:t>doit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être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synchronisé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moment précis </a:t>
            </a:r>
            <a:r>
              <a:rPr lang="en-US" sz="1100" b="0" i="0" dirty="0" err="1" smtClean="0">
                <a:solidFill>
                  <a:srgbClr val="000000"/>
                </a:solidFill>
                <a:latin typeface="Arial"/>
                <a:ea typeface="+mn-ea"/>
                <a:cs typeface="+mn-cs"/>
              </a:rPr>
              <a:t>où</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nez</a:t>
            </a:r>
            <a:r>
              <a:rPr lang="en-US" sz="1100" b="0" i="0" dirty="0" smtClean="0">
                <a:solidFill>
                  <a:srgbClr val="000000"/>
                </a:solidFill>
                <a:latin typeface="Arial"/>
                <a:ea typeface="+mn-ea"/>
                <a:cs typeface="+mn-cs"/>
              </a:rPr>
              <a:t> du cheval </a:t>
            </a:r>
            <a:r>
              <a:rPr lang="en-US" sz="1100" b="0" i="0" dirty="0" err="1" smtClean="0">
                <a:solidFill>
                  <a:srgbClr val="000000"/>
                </a:solidFill>
                <a:latin typeface="Arial"/>
                <a:ea typeface="+mn-ea"/>
                <a:cs typeface="+mn-cs"/>
              </a:rPr>
              <a:t>franchit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ligne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d’arrivée</a:t>
            </a:r>
            <a:r>
              <a:rPr lang="en-US" sz="1100" b="0" i="0" dirty="0" smtClean="0">
                <a:solidFill>
                  <a:srgbClr val="000000"/>
                </a:solidFill>
                <a:latin typeface="Arial"/>
                <a:ea typeface="+mn-ea"/>
                <a:cs typeface="+mn-cs"/>
              </a:rPr>
              <a:t>.</a:t>
            </a:r>
          </a:p>
          <a:p>
            <a:pPr algn="l">
              <a:spcBef>
                <a:spcPts val="0"/>
              </a:spcBef>
              <a:spcAft>
                <a:spcPts val="0"/>
              </a:spcAft>
              <a:buNone/>
            </a:pPr>
            <a:endParaRPr lang="en-US" sz="1100" dirty="0" smtClean="0"/>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a:spcBef>
                <a:spcPts val="43200"/>
              </a:spcBef>
              <a:spcAft>
                <a:spcPts val="0"/>
              </a:spcAft>
              <a:buNone/>
            </a:pPr>
            <a:r>
              <a:rPr lang="en-US" sz="1200" b="1" i="0" dirty="0" err="1" smtClean="0">
                <a:solidFill>
                  <a:srgbClr val="000000"/>
                </a:solidFill>
                <a:latin typeface="Arial"/>
                <a:ea typeface="+mn-ea"/>
                <a:cs typeface="+mn-cs"/>
              </a:rPr>
              <a:t>Exemples</a:t>
            </a:r>
            <a:r>
              <a:rPr lang="en-US" sz="1200" b="1" i="0" dirty="0" smtClean="0">
                <a:solidFill>
                  <a:srgbClr val="000000"/>
                </a:solidFill>
                <a:latin typeface="Arial"/>
                <a:ea typeface="+mn-ea"/>
                <a:cs typeface="+mn-cs"/>
              </a:rPr>
              <a:t> de </a:t>
            </a:r>
            <a:r>
              <a:rPr lang="en-US" sz="1200" b="1" i="0" dirty="0" err="1" smtClean="0">
                <a:solidFill>
                  <a:srgbClr val="000000"/>
                </a:solidFill>
                <a:latin typeface="Arial"/>
                <a:ea typeface="+mn-ea"/>
                <a:cs typeface="+mn-cs"/>
              </a:rPr>
              <a:t>déclenchement</a:t>
            </a:r>
            <a:endParaRPr lang="en-US" sz="1200" b="1" i="0" dirty="0" smtClean="0">
              <a:solidFill>
                <a:srgbClr val="000000"/>
              </a:solidFill>
              <a:latin typeface="Arial"/>
              <a:ea typeface="+mn-ea"/>
              <a:cs typeface="+mn-cs"/>
            </a:endParaRPr>
          </a:p>
          <a:p>
            <a:pPr algn="l">
              <a:spcBef>
                <a:spcPts val="43200"/>
              </a:spcBef>
              <a:spcAft>
                <a:spcPts val="0"/>
              </a:spcAft>
              <a:buNone/>
            </a:pPr>
            <a:r>
              <a:rPr lang="en-US" sz="1200" b="0" i="0" dirty="0" err="1" smtClean="0">
                <a:solidFill>
                  <a:srgbClr val="000000"/>
                </a:solidFill>
                <a:latin typeface="Arial"/>
                <a:ea typeface="+mn-ea"/>
                <a:cs typeface="+mn-cs"/>
              </a:rPr>
              <a:t>Cette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diapositive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illustre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trois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exemples</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Sur la capture </a:t>
            </a:r>
            <a:r>
              <a:rPr lang="en-US" sz="1200" b="0" i="0" dirty="0" err="1" smtClean="0">
                <a:solidFill>
                  <a:srgbClr val="000000"/>
                </a:solidFill>
                <a:latin typeface="Arial"/>
                <a:ea typeface="+mn-ea"/>
                <a:cs typeface="+mn-cs"/>
              </a:rPr>
              <a:t>d’écran</a:t>
            </a:r>
            <a:r>
              <a:rPr lang="en-US" sz="1200" b="0" i="0" dirty="0" smtClean="0">
                <a:solidFill>
                  <a:srgbClr val="000000"/>
                </a:solidFill>
                <a:latin typeface="Arial"/>
                <a:ea typeface="+mn-ea"/>
                <a:cs typeface="+mn-cs"/>
              </a:rPr>
              <a:t> de gauche, le </a:t>
            </a:r>
            <a:r>
              <a:rPr lang="en-US" sz="1200" b="0" i="0" dirty="0" err="1" smtClean="0">
                <a:solidFill>
                  <a:srgbClr val="000000"/>
                </a:solidFill>
                <a:latin typeface="Arial"/>
                <a:ea typeface="+mn-ea"/>
                <a:cs typeface="+mn-cs"/>
              </a:rPr>
              <a:t>niveau</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défini</a:t>
            </a:r>
            <a:r>
              <a:rPr lang="en-US" sz="1200" b="0" i="0" dirty="0" smtClean="0">
                <a:solidFill>
                  <a:srgbClr val="000000"/>
                </a:solidFill>
                <a:latin typeface="Arial"/>
                <a:ea typeface="+mn-ea"/>
                <a:cs typeface="+mn-cs"/>
              </a:rPr>
              <a:t> au-</a:t>
            </a:r>
            <a:r>
              <a:rPr lang="en-US" sz="1200" b="0" i="0" dirty="0" err="1" smtClean="0">
                <a:solidFill>
                  <a:srgbClr val="000000"/>
                </a:solidFill>
                <a:latin typeface="Arial"/>
                <a:ea typeface="+mn-ea"/>
                <a:cs typeface="+mn-cs"/>
              </a:rPr>
              <a:t>dessus</a:t>
            </a:r>
            <a:r>
              <a:rPr lang="en-US" sz="1200" b="0" i="0" dirty="0" smtClean="0">
                <a:solidFill>
                  <a:srgbClr val="000000"/>
                </a:solidFill>
                <a:latin typeface="Arial"/>
                <a:ea typeface="+mn-ea"/>
                <a:cs typeface="+mn-cs"/>
              </a:rPr>
              <a:t> du signal.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cas</a:t>
            </a:r>
            <a:r>
              <a:rPr lang="en-US" sz="1200" b="0" i="0" dirty="0" smtClean="0">
                <a:solidFill>
                  <a:srgbClr val="000000"/>
                </a:solidFill>
                <a:latin typeface="Arial"/>
                <a:ea typeface="+mn-ea"/>
                <a:cs typeface="+mn-cs"/>
              </a:rPr>
              <a:t>, le signal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ne </a:t>
            </a:r>
            <a:r>
              <a:rPr lang="en-US" sz="1200" b="0" i="0" dirty="0" err="1" smtClean="0">
                <a:solidFill>
                  <a:srgbClr val="000000"/>
                </a:solidFill>
                <a:latin typeface="Arial"/>
                <a:ea typeface="+mn-ea"/>
                <a:cs typeface="+mn-cs"/>
              </a:rPr>
              <a:t>franchit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jamais</a:t>
            </a:r>
            <a:r>
              <a:rPr lang="en-US" sz="1200" b="0" i="0" dirty="0" smtClean="0">
                <a:solidFill>
                  <a:srgbClr val="000000"/>
                </a:solidFill>
                <a:latin typeface="Arial"/>
                <a:ea typeface="+mn-ea"/>
                <a:cs typeface="+mn-cs"/>
              </a:rPr>
              <a:t> le </a:t>
            </a:r>
            <a:r>
              <a:rPr lang="en-US" sz="1200" b="0" i="0" dirty="0" err="1" smtClean="0">
                <a:solidFill>
                  <a:srgbClr val="000000"/>
                </a:solidFill>
                <a:latin typeface="Arial"/>
                <a:ea typeface="+mn-ea"/>
                <a:cs typeface="+mn-cs"/>
              </a:rPr>
              <a:t>seuil</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quelque</a:t>
            </a:r>
            <a:r>
              <a:rPr lang="en-US" sz="1200" b="0" i="0" dirty="0" smtClean="0">
                <a:solidFill>
                  <a:srgbClr val="000000"/>
                </a:solidFill>
                <a:latin typeface="Arial"/>
                <a:ea typeface="+mn-ea"/>
                <a:cs typeface="+mn-cs"/>
              </a:rPr>
              <a:t> direction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soit</a:t>
            </a:r>
            <a:r>
              <a:rPr lang="en-US" sz="1200" b="0" i="0" dirty="0" smtClean="0">
                <a:solidFill>
                  <a:srgbClr val="000000"/>
                </a:solidFill>
                <a:latin typeface="Arial"/>
                <a:ea typeface="+mn-ea"/>
                <a:cs typeface="+mn-cs"/>
              </a:rPr>
              <a:t>. Avec le mode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 Auto » par </a:t>
            </a:r>
            <a:r>
              <a:rPr lang="en-US" sz="1200" b="0" i="0" dirty="0" err="1" smtClean="0">
                <a:solidFill>
                  <a:srgbClr val="000000"/>
                </a:solidFill>
                <a:latin typeface="Arial"/>
                <a:ea typeface="+mn-ea"/>
                <a:cs typeface="+mn-cs"/>
              </a:rPr>
              <a:t>défaut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prend</a:t>
            </a:r>
            <a:r>
              <a:rPr lang="en-US" sz="1200" b="0" i="0" dirty="0" smtClean="0">
                <a:solidFill>
                  <a:srgbClr val="000000"/>
                </a:solidFill>
                <a:latin typeface="Arial"/>
                <a:ea typeface="+mn-ea"/>
                <a:cs typeface="+mn-cs"/>
              </a:rPr>
              <a:t> des photos </a:t>
            </a:r>
            <a:r>
              <a:rPr lang="en-US" sz="1200" b="0" i="0" dirty="0" err="1" smtClean="0">
                <a:solidFill>
                  <a:srgbClr val="000000"/>
                </a:solidFill>
                <a:latin typeface="Arial"/>
                <a:ea typeface="+mn-ea"/>
                <a:cs typeface="+mn-cs"/>
              </a:rPr>
              <a:t>asynchrones</a:t>
            </a:r>
            <a:r>
              <a:rPr lang="en-US" sz="1200" b="0" i="0" dirty="0" smtClean="0">
                <a:solidFill>
                  <a:srgbClr val="000000"/>
                </a:solidFill>
                <a:latin typeface="Arial"/>
                <a:ea typeface="+mn-ea"/>
                <a:cs typeface="+mn-cs"/>
              </a:rPr>
              <a:t> du signal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On observe </a:t>
            </a:r>
            <a:r>
              <a:rPr lang="en-US" sz="1200" b="0" i="0" dirty="0" err="1" smtClean="0">
                <a:solidFill>
                  <a:srgbClr val="000000"/>
                </a:solidFill>
                <a:latin typeface="Arial"/>
                <a:ea typeface="+mn-ea"/>
                <a:cs typeface="+mn-cs"/>
              </a:rPr>
              <a:t>alors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l’on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peut</a:t>
            </a:r>
            <a:r>
              <a:rPr lang="en-US" sz="1200" b="0" i="0" dirty="0" smtClean="0">
                <a:solidFill>
                  <a:srgbClr val="000000"/>
                </a:solidFill>
                <a:latin typeface="Arial"/>
                <a:ea typeface="+mn-ea"/>
                <a:cs typeface="+mn-cs"/>
              </a:rPr>
              <a:t> qualifier de </a:t>
            </a:r>
            <a:r>
              <a:rPr lang="en-US" sz="1200" b="0" i="0" dirty="0" err="1" smtClean="0">
                <a:solidFill>
                  <a:srgbClr val="000000"/>
                </a:solidFill>
                <a:latin typeface="Arial"/>
                <a:ea typeface="+mn-ea"/>
                <a:cs typeface="+mn-cs"/>
              </a:rPr>
              <a:t>forme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d’onde</a:t>
            </a:r>
            <a:r>
              <a:rPr lang="en-US" sz="1200" b="0" i="0" dirty="0" smtClean="0">
                <a:solidFill>
                  <a:srgbClr val="000000"/>
                </a:solidFill>
                <a:latin typeface="Arial"/>
                <a:ea typeface="+mn-ea"/>
                <a:cs typeface="+mn-cs"/>
              </a:rPr>
              <a:t> instable. Il </a:t>
            </a:r>
            <a:r>
              <a:rPr lang="en-US" sz="1200" b="0" i="0" dirty="0" err="1" smtClean="0">
                <a:solidFill>
                  <a:srgbClr val="000000"/>
                </a:solidFill>
                <a:latin typeface="Arial"/>
                <a:ea typeface="+mn-ea"/>
                <a:cs typeface="+mn-cs"/>
              </a:rPr>
              <a:t>s’agit</a:t>
            </a:r>
            <a:r>
              <a:rPr lang="en-US" sz="1200" b="0" i="0" dirty="0" smtClean="0">
                <a:solidFill>
                  <a:srgbClr val="000000"/>
                </a:solidFill>
                <a:latin typeface="Arial"/>
                <a:ea typeface="+mn-ea"/>
                <a:cs typeface="+mn-cs"/>
              </a:rPr>
              <a:t>, en fait, d’un </a:t>
            </a:r>
            <a:r>
              <a:rPr lang="en-US" sz="1200" b="0" i="0" dirty="0" err="1" smtClean="0">
                <a:solidFill>
                  <a:srgbClr val="000000"/>
                </a:solidFill>
                <a:latin typeface="Arial"/>
                <a:ea typeface="+mn-ea"/>
                <a:cs typeface="+mn-cs"/>
              </a:rPr>
              <a:t>exemple</a:t>
            </a:r>
            <a:r>
              <a:rPr lang="en-US" sz="1200" b="0" i="0" dirty="0" smtClean="0">
                <a:solidFill>
                  <a:srgbClr val="000000"/>
                </a:solidFill>
                <a:latin typeface="Arial"/>
                <a:ea typeface="+mn-ea"/>
                <a:cs typeface="+mn-cs"/>
              </a:rPr>
              <a:t> de non-</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a:t>
            </a:r>
          </a:p>
          <a:p>
            <a:pPr algn="l">
              <a:spcBef>
                <a:spcPts val="43200"/>
              </a:spcBef>
              <a:spcAft>
                <a:spcPts val="0"/>
              </a:spcAft>
              <a:buNone/>
            </a:pPr>
            <a:r>
              <a:rPr lang="en-US" sz="1200" b="0" i="0" dirty="0" err="1" smtClean="0">
                <a:solidFill>
                  <a:srgbClr val="000000"/>
                </a:solidFill>
                <a:latin typeface="Arial"/>
                <a:ea typeface="+mn-ea"/>
                <a:cs typeface="+mn-cs"/>
              </a:rPr>
              <a:t>Lors</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l’utilisation</a:t>
            </a:r>
            <a:r>
              <a:rPr lang="en-US" sz="1200" b="0" i="0" dirty="0" smtClean="0">
                <a:solidFill>
                  <a:srgbClr val="000000"/>
                </a:solidFill>
                <a:latin typeface="Arial"/>
                <a:ea typeface="+mn-ea"/>
                <a:cs typeface="+mn-cs"/>
              </a:rPr>
              <a:t> du mode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 Auto »,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génère</a:t>
            </a:r>
            <a:r>
              <a:rPr lang="en-US" sz="1200" b="0" i="0" dirty="0" smtClean="0">
                <a:solidFill>
                  <a:srgbClr val="000000"/>
                </a:solidFill>
                <a:latin typeface="Arial"/>
                <a:ea typeface="+mn-ea"/>
                <a:cs typeface="+mn-cs"/>
              </a:rPr>
              <a:t> des </a:t>
            </a:r>
            <a:r>
              <a:rPr lang="en-US" sz="1200" b="0" i="0" dirty="0" err="1" smtClean="0">
                <a:solidFill>
                  <a:srgbClr val="000000"/>
                </a:solidFill>
                <a:latin typeface="Arial"/>
                <a:ea typeface="+mn-ea"/>
                <a:cs typeface="+mn-cs"/>
              </a:rPr>
              <a:t>déclenchements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asynchrones</a:t>
            </a:r>
            <a:r>
              <a:rPr lang="en-US" sz="1200" b="0" i="0" dirty="0" smtClean="0">
                <a:solidFill>
                  <a:srgbClr val="000000"/>
                </a:solidFill>
                <a:latin typeface="Arial"/>
                <a:ea typeface="+mn-ea"/>
                <a:cs typeface="+mn-cs"/>
              </a:rPr>
              <a:t> « </a:t>
            </a:r>
            <a:r>
              <a:rPr lang="en-US" sz="1200" b="0" i="0" dirty="0" err="1" smtClean="0">
                <a:solidFill>
                  <a:srgbClr val="000000"/>
                </a:solidFill>
                <a:latin typeface="Arial"/>
                <a:ea typeface="+mn-ea"/>
                <a:cs typeface="+mn-cs"/>
              </a:rPr>
              <a:t>automatiques</a:t>
            </a:r>
            <a:r>
              <a:rPr lang="en-US" sz="1200" b="0" i="0" dirty="0" smtClean="0">
                <a:solidFill>
                  <a:srgbClr val="000000"/>
                </a:solidFill>
                <a:latin typeface="Arial"/>
                <a:ea typeface="+mn-ea"/>
                <a:cs typeface="+mn-cs"/>
              </a:rPr>
              <a:t> » en </a:t>
            </a:r>
            <a:r>
              <a:rPr lang="en-US" sz="1200" b="0" i="0" dirty="0" err="1" smtClean="0">
                <a:solidFill>
                  <a:srgbClr val="000000"/>
                </a:solidFill>
                <a:latin typeface="Arial"/>
                <a:ea typeface="+mn-ea"/>
                <a:cs typeface="+mn-cs"/>
              </a:rPr>
              <a:t>l’absence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d’événement</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réel</a:t>
            </a:r>
            <a:r>
              <a:rPr lang="en-US" sz="1200" b="0" i="0" dirty="0" smtClean="0">
                <a:solidFill>
                  <a:srgbClr val="000000"/>
                </a:solidFill>
                <a:latin typeface="Arial"/>
                <a:ea typeface="+mn-ea"/>
                <a:cs typeface="+mn-cs"/>
              </a:rPr>
              <a:t> après un </a:t>
            </a:r>
            <a:r>
              <a:rPr lang="en-US" sz="1200" b="0" i="0" dirty="0" err="1" smtClean="0">
                <a:solidFill>
                  <a:srgbClr val="000000"/>
                </a:solidFill>
                <a:latin typeface="Arial"/>
                <a:ea typeface="+mn-ea"/>
                <a:cs typeface="+mn-cs"/>
              </a:rPr>
              <a:t>délai</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spécifié</a:t>
            </a:r>
            <a:r>
              <a:rPr lang="en-US" sz="1200" b="0" i="0" dirty="0" smtClean="0">
                <a:solidFill>
                  <a:srgbClr val="000000"/>
                </a:solidFill>
                <a:latin typeface="Arial"/>
                <a:ea typeface="+mn-ea"/>
                <a:cs typeface="+mn-cs"/>
              </a:rPr>
              <a:t>. Bien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le signal ne </a:t>
            </a:r>
            <a:r>
              <a:rPr lang="en-US" sz="1200" b="0" i="0" dirty="0" err="1" smtClean="0">
                <a:solidFill>
                  <a:srgbClr val="000000"/>
                </a:solidFill>
                <a:latin typeface="Arial"/>
                <a:ea typeface="+mn-ea"/>
                <a:cs typeface="+mn-cs"/>
              </a:rPr>
              <a:t>soit</a:t>
            </a:r>
            <a:r>
              <a:rPr lang="en-US" sz="1200" b="0" i="0" dirty="0" smtClean="0">
                <a:solidFill>
                  <a:srgbClr val="000000"/>
                </a:solidFill>
                <a:latin typeface="Arial"/>
                <a:ea typeface="+mn-ea"/>
                <a:cs typeface="+mn-cs"/>
              </a:rPr>
              <a:t> pas </a:t>
            </a:r>
            <a:r>
              <a:rPr lang="en-US" sz="1200" b="0" i="0" dirty="0" err="1" smtClean="0">
                <a:solidFill>
                  <a:srgbClr val="000000"/>
                </a:solidFill>
                <a:latin typeface="Arial"/>
                <a:ea typeface="+mn-ea"/>
                <a:cs typeface="+mn-cs"/>
              </a:rPr>
              <a:t>synchronisé</a:t>
            </a:r>
            <a:r>
              <a:rPr lang="en-US" sz="1200" b="0" i="0" dirty="0" smtClean="0">
                <a:solidFill>
                  <a:srgbClr val="000000"/>
                </a:solidFill>
                <a:latin typeface="Arial"/>
                <a:ea typeface="+mn-ea"/>
                <a:cs typeface="+mn-cs"/>
              </a:rPr>
              <a:t> et </a:t>
            </a:r>
            <a:r>
              <a:rPr lang="en-US" sz="1200" b="0" i="0" dirty="0" err="1" smtClean="0">
                <a:solidFill>
                  <a:srgbClr val="000000"/>
                </a:solidFill>
                <a:latin typeface="Arial"/>
                <a:ea typeface="+mn-ea"/>
                <a:cs typeface="+mn-cs"/>
              </a:rPr>
              <a:t>semble</a:t>
            </a:r>
            <a:r>
              <a:rPr lang="en-US" sz="1200" b="0" i="0" dirty="0" smtClean="0">
                <a:solidFill>
                  <a:srgbClr val="000000"/>
                </a:solidFill>
                <a:latin typeface="Arial"/>
                <a:ea typeface="+mn-ea"/>
                <a:cs typeface="+mn-cs"/>
              </a:rPr>
              <a:t> instable, nous </a:t>
            </a:r>
            <a:r>
              <a:rPr lang="en-US" sz="1200" b="0" i="0" dirty="0" err="1" smtClean="0">
                <a:solidFill>
                  <a:srgbClr val="000000"/>
                </a:solidFill>
                <a:latin typeface="Arial"/>
                <a:ea typeface="+mn-ea"/>
                <a:cs typeface="+mn-cs"/>
              </a:rPr>
              <a:t>pouvons</a:t>
            </a:r>
            <a:r>
              <a:rPr lang="en-US" sz="1200" b="0" i="0" dirty="0" smtClean="0">
                <a:solidFill>
                  <a:srgbClr val="000000"/>
                </a:solidFill>
                <a:latin typeface="Arial"/>
                <a:ea typeface="+mn-ea"/>
                <a:cs typeface="+mn-cs"/>
              </a:rPr>
              <a:t>, au </a:t>
            </a:r>
            <a:r>
              <a:rPr lang="en-US" sz="1200" b="0" i="0" dirty="0" err="1" smtClean="0">
                <a:solidFill>
                  <a:srgbClr val="000000"/>
                </a:solidFill>
                <a:latin typeface="Arial"/>
                <a:ea typeface="+mn-ea"/>
                <a:cs typeface="+mn-cs"/>
              </a:rPr>
              <a:t>moins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voir</a:t>
            </a:r>
            <a:r>
              <a:rPr lang="en-US" sz="1200" b="0" i="0" dirty="0" smtClean="0">
                <a:solidFill>
                  <a:srgbClr val="000000"/>
                </a:solidFill>
                <a:latin typeface="Arial"/>
                <a:ea typeface="+mn-ea"/>
                <a:cs typeface="+mn-cs"/>
              </a:rPr>
              <a:t> comment </a:t>
            </a:r>
            <a:r>
              <a:rPr lang="en-US" sz="1200" b="0" i="0" dirty="0" err="1" smtClean="0">
                <a:solidFill>
                  <a:srgbClr val="000000"/>
                </a:solidFill>
                <a:latin typeface="Arial"/>
                <a:ea typeface="+mn-ea"/>
                <a:cs typeface="+mn-cs"/>
              </a:rPr>
              <a:t>il</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mis</a:t>
            </a:r>
            <a:r>
              <a:rPr lang="en-US" sz="1200" b="0" i="0" dirty="0" smtClean="0">
                <a:solidFill>
                  <a:srgbClr val="000000"/>
                </a:solidFill>
                <a:latin typeface="Arial"/>
                <a:ea typeface="+mn-ea"/>
                <a:cs typeface="+mn-cs"/>
              </a:rPr>
              <a:t> à </a:t>
            </a:r>
            <a:r>
              <a:rPr lang="en-US" sz="1200" b="0" i="0" dirty="0" err="1" smtClean="0">
                <a:solidFill>
                  <a:srgbClr val="000000"/>
                </a:solidFill>
                <a:latin typeface="Arial"/>
                <a:ea typeface="+mn-ea"/>
                <a:cs typeface="+mn-cs"/>
              </a:rPr>
              <a:t>l’échelle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verticalement</a:t>
            </a:r>
            <a:r>
              <a:rPr lang="en-US" sz="1200" b="0" i="0" dirty="0" smtClean="0">
                <a:solidFill>
                  <a:srgbClr val="000000"/>
                </a:solidFill>
                <a:latin typeface="Arial"/>
                <a:ea typeface="+mn-ea"/>
                <a:cs typeface="+mn-cs"/>
              </a:rPr>
              <a:t>. Si nous </a:t>
            </a:r>
            <a:r>
              <a:rPr lang="en-US" sz="1200" b="0" i="0" dirty="0" err="1" smtClean="0">
                <a:solidFill>
                  <a:srgbClr val="000000"/>
                </a:solidFill>
                <a:latin typeface="Arial"/>
                <a:ea typeface="+mn-ea"/>
                <a:cs typeface="+mn-cs"/>
              </a:rPr>
              <a:t>avions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utilisé</a:t>
            </a:r>
            <a:r>
              <a:rPr lang="en-US" sz="1200" b="0" i="0" dirty="0" smtClean="0">
                <a:solidFill>
                  <a:srgbClr val="000000"/>
                </a:solidFill>
                <a:latin typeface="Arial"/>
                <a:ea typeface="+mn-ea"/>
                <a:cs typeface="+mn-cs"/>
              </a:rPr>
              <a:t> le mode « Normal » de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avec le </a:t>
            </a:r>
            <a:r>
              <a:rPr lang="en-US" sz="1200" b="0" i="0" dirty="0" err="1" smtClean="0">
                <a:solidFill>
                  <a:srgbClr val="000000"/>
                </a:solidFill>
                <a:latin typeface="Arial"/>
                <a:ea typeface="+mn-ea"/>
                <a:cs typeface="+mn-cs"/>
              </a:rPr>
              <a:t>niveau</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défini</a:t>
            </a:r>
            <a:r>
              <a:rPr lang="en-US" sz="1200" b="0" i="0" dirty="0" smtClean="0">
                <a:solidFill>
                  <a:srgbClr val="000000"/>
                </a:solidFill>
                <a:latin typeface="Arial"/>
                <a:ea typeface="+mn-ea"/>
                <a:cs typeface="+mn-cs"/>
              </a:rPr>
              <a:t> au-</a:t>
            </a:r>
            <a:r>
              <a:rPr lang="en-US" sz="1200" b="0" i="0" dirty="0" err="1" smtClean="0">
                <a:solidFill>
                  <a:srgbClr val="000000"/>
                </a:solidFill>
                <a:latin typeface="Arial"/>
                <a:ea typeface="+mn-ea"/>
                <a:cs typeface="+mn-cs"/>
              </a:rPr>
              <a:t>dessus</a:t>
            </a:r>
            <a:r>
              <a:rPr lang="en-US" sz="1200" b="0" i="0" dirty="0" smtClean="0">
                <a:solidFill>
                  <a:srgbClr val="000000"/>
                </a:solidFill>
                <a:latin typeface="Arial"/>
                <a:ea typeface="+mn-ea"/>
                <a:cs typeface="+mn-cs"/>
              </a:rPr>
              <a:t> du signal, </a:t>
            </a:r>
            <a:r>
              <a:rPr lang="en-US" sz="1200" b="0" i="0" dirty="0" err="1" smtClean="0">
                <a:solidFill>
                  <a:srgbClr val="000000"/>
                </a:solidFill>
                <a:latin typeface="Arial"/>
                <a:ea typeface="+mn-ea"/>
                <a:cs typeface="+mn-cs"/>
              </a:rPr>
              <a:t>l’instrument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n’aurait</a:t>
            </a:r>
            <a:r>
              <a:rPr lang="en-US" sz="1200" b="0" i="0" dirty="0" smtClean="0">
                <a:solidFill>
                  <a:srgbClr val="000000"/>
                </a:solidFill>
                <a:latin typeface="Arial"/>
                <a:ea typeface="+mn-ea"/>
                <a:cs typeface="+mn-cs"/>
              </a:rPr>
              <a:t> pas </a:t>
            </a:r>
            <a:r>
              <a:rPr lang="en-US" sz="1200" b="0" i="0" dirty="0" err="1" smtClean="0">
                <a:solidFill>
                  <a:srgbClr val="000000"/>
                </a:solidFill>
                <a:latin typeface="Arial"/>
                <a:ea typeface="+mn-ea"/>
                <a:cs typeface="+mn-cs"/>
              </a:rPr>
              <a:t>capturé</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d’images</a:t>
            </a:r>
            <a:r>
              <a:rPr lang="en-US" sz="1200" b="0" i="0" dirty="0" smtClean="0">
                <a:solidFill>
                  <a:srgbClr val="000000"/>
                </a:solidFill>
                <a:latin typeface="Arial"/>
                <a:ea typeface="+mn-ea"/>
                <a:cs typeface="+mn-cs"/>
              </a:rPr>
              <a:t> et </a:t>
            </a:r>
            <a:r>
              <a:rPr lang="en-US" sz="1200" b="0" i="0" dirty="0" err="1" smtClean="0">
                <a:solidFill>
                  <a:srgbClr val="000000"/>
                </a:solidFill>
                <a:latin typeface="Arial"/>
                <a:ea typeface="+mn-ea"/>
                <a:cs typeface="+mn-cs"/>
              </a:rPr>
              <a:t>aucun</a:t>
            </a:r>
            <a:r>
              <a:rPr lang="en-US" sz="1200" b="0" i="0" dirty="0" smtClean="0">
                <a:solidFill>
                  <a:srgbClr val="000000"/>
                </a:solidFill>
                <a:latin typeface="Arial"/>
                <a:ea typeface="+mn-ea"/>
                <a:cs typeface="+mn-cs"/>
              </a:rPr>
              <a:t> signal </a:t>
            </a:r>
            <a:r>
              <a:rPr lang="en-US" sz="1200" b="0" i="0" dirty="0" err="1" smtClean="0">
                <a:solidFill>
                  <a:srgbClr val="000000"/>
                </a:solidFill>
                <a:latin typeface="Arial"/>
                <a:ea typeface="+mn-ea"/>
                <a:cs typeface="+mn-cs"/>
              </a:rPr>
              <a:t>n’aurait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été</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observé</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ni</a:t>
            </a:r>
            <a:r>
              <a:rPr lang="en-US" sz="1200" b="0" i="0" dirty="0" smtClean="0">
                <a:solidFill>
                  <a:srgbClr val="000000"/>
                </a:solidFill>
                <a:latin typeface="Arial"/>
                <a:ea typeface="+mn-ea"/>
                <a:cs typeface="+mn-cs"/>
              </a:rPr>
              <a:t> stable, </a:t>
            </a:r>
            <a:r>
              <a:rPr lang="en-US" sz="1200" b="0" i="0" dirty="0" err="1" smtClean="0">
                <a:solidFill>
                  <a:srgbClr val="000000"/>
                </a:solidFill>
                <a:latin typeface="Arial"/>
                <a:ea typeface="+mn-ea"/>
                <a:cs typeface="+mn-cs"/>
              </a:rPr>
              <a:t>ni</a:t>
            </a:r>
            <a:r>
              <a:rPr lang="en-US" sz="1200" b="0" i="0" dirty="0" smtClean="0">
                <a:solidFill>
                  <a:srgbClr val="000000"/>
                </a:solidFill>
                <a:latin typeface="Arial"/>
                <a:ea typeface="+mn-ea"/>
                <a:cs typeface="+mn-cs"/>
              </a:rPr>
              <a:t> instable.</a:t>
            </a:r>
          </a:p>
          <a:p>
            <a:pPr algn="l">
              <a:spcBef>
                <a:spcPts val="43200"/>
              </a:spcBef>
              <a:spcAft>
                <a:spcPts val="0"/>
              </a:spcAft>
              <a:buNone/>
            </a:pPr>
            <a:r>
              <a:rPr lang="en-US" sz="1200" b="0" i="0" dirty="0" smtClean="0">
                <a:solidFill>
                  <a:srgbClr val="000000"/>
                </a:solidFill>
                <a:latin typeface="Arial"/>
                <a:ea typeface="+mn-ea"/>
                <a:cs typeface="+mn-cs"/>
              </a:rPr>
              <a:t>Sur la capture </a:t>
            </a:r>
            <a:r>
              <a:rPr lang="en-US" sz="1200" b="0" i="0" dirty="0" err="1" smtClean="0">
                <a:solidFill>
                  <a:srgbClr val="000000"/>
                </a:solidFill>
                <a:latin typeface="Arial"/>
                <a:ea typeface="+mn-ea"/>
                <a:cs typeface="+mn-cs"/>
              </a:rPr>
              <a:t>d’écran</a:t>
            </a:r>
            <a:r>
              <a:rPr lang="en-US" sz="1200" b="0" i="0" dirty="0" smtClean="0">
                <a:solidFill>
                  <a:srgbClr val="000000"/>
                </a:solidFill>
                <a:latin typeface="Arial"/>
                <a:ea typeface="+mn-ea"/>
                <a:cs typeface="+mn-cs"/>
              </a:rPr>
              <a:t> du milieu,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 </a:t>
            </a:r>
            <a:r>
              <a:rPr lang="en-US" sz="1200" b="0" i="0" dirty="0" err="1" smtClean="0">
                <a:solidFill>
                  <a:srgbClr val="000000"/>
                </a:solidFill>
                <a:latin typeface="Arial"/>
                <a:ea typeface="+mn-ea"/>
                <a:cs typeface="+mn-cs"/>
              </a:rPr>
              <a:t>été</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configuré</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manière</a:t>
            </a:r>
            <a:r>
              <a:rPr lang="en-US" sz="1200" b="0" i="0" dirty="0" smtClean="0">
                <a:solidFill>
                  <a:srgbClr val="000000"/>
                </a:solidFill>
                <a:latin typeface="Arial"/>
                <a:ea typeface="+mn-ea"/>
                <a:cs typeface="+mn-cs"/>
              </a:rPr>
              <a:t> à </a:t>
            </a:r>
            <a:r>
              <a:rPr lang="en-US" sz="1200" b="0" i="0" dirty="0" err="1" smtClean="0">
                <a:solidFill>
                  <a:srgbClr val="000000"/>
                </a:solidFill>
                <a:latin typeface="Arial"/>
                <a:ea typeface="+mn-ea"/>
                <a:cs typeface="+mn-cs"/>
              </a:rPr>
              <a:t>déclencher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les fronts </a:t>
            </a:r>
            <a:r>
              <a:rPr lang="en-US" sz="1200" b="0" i="0" dirty="0" err="1" smtClean="0">
                <a:solidFill>
                  <a:srgbClr val="000000"/>
                </a:solidFill>
                <a:latin typeface="Arial"/>
                <a:ea typeface="+mn-ea"/>
                <a:cs typeface="+mn-cs"/>
              </a:rPr>
              <a:t>montants</a:t>
            </a:r>
            <a:r>
              <a:rPr lang="en-US" sz="1200" b="0" i="0" dirty="0" smtClean="0">
                <a:solidFill>
                  <a:srgbClr val="000000"/>
                </a:solidFill>
                <a:latin typeface="Arial"/>
                <a:ea typeface="+mn-ea"/>
                <a:cs typeface="+mn-cs"/>
              </a:rPr>
              <a:t> du signal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 le </a:t>
            </a:r>
            <a:r>
              <a:rPr lang="en-US" sz="1200" b="0" i="0" dirty="0" err="1" smtClean="0">
                <a:solidFill>
                  <a:srgbClr val="000000"/>
                </a:solidFill>
                <a:latin typeface="Arial"/>
                <a:ea typeface="+mn-ea"/>
                <a:cs typeface="+mn-cs"/>
              </a:rPr>
              <a:t>niveau</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défini</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un </a:t>
            </a:r>
            <a:r>
              <a:rPr lang="en-US" sz="1200" b="0" i="0" dirty="0" err="1" smtClean="0">
                <a:solidFill>
                  <a:srgbClr val="000000"/>
                </a:solidFill>
                <a:latin typeface="Arial"/>
                <a:ea typeface="+mn-ea"/>
                <a:cs typeface="+mn-cs"/>
              </a:rPr>
              <a:t>niveau</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approximatif</a:t>
            </a:r>
            <a:r>
              <a:rPr lang="en-US" sz="1200" b="0" i="0" dirty="0" smtClean="0">
                <a:solidFill>
                  <a:srgbClr val="000000"/>
                </a:solidFill>
                <a:latin typeface="Arial"/>
                <a:ea typeface="+mn-ea"/>
                <a:cs typeface="+mn-cs"/>
              </a:rPr>
              <a:t> de 50 %.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cas</a:t>
            </a:r>
            <a:r>
              <a:rPr lang="en-US" sz="1200" b="0" i="0" dirty="0" smtClean="0">
                <a:solidFill>
                  <a:srgbClr val="000000"/>
                </a:solidFill>
                <a:latin typeface="Arial"/>
                <a:ea typeface="+mn-ea"/>
                <a:cs typeface="+mn-cs"/>
              </a:rPr>
              <a:t>, on observe un front </a:t>
            </a:r>
            <a:r>
              <a:rPr lang="en-US" sz="1200" b="0" i="0" dirty="0" err="1" smtClean="0">
                <a:solidFill>
                  <a:srgbClr val="000000"/>
                </a:solidFill>
                <a:latin typeface="Arial"/>
                <a:ea typeface="+mn-ea"/>
                <a:cs typeface="+mn-cs"/>
              </a:rPr>
              <a:t>montant</a:t>
            </a:r>
            <a:r>
              <a:rPr lang="en-US" sz="1200" b="0" i="0" dirty="0" smtClean="0">
                <a:solidFill>
                  <a:srgbClr val="000000"/>
                </a:solidFill>
                <a:latin typeface="Arial"/>
                <a:ea typeface="+mn-ea"/>
                <a:cs typeface="+mn-cs"/>
              </a:rPr>
              <a:t> du signal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précisément</a:t>
            </a:r>
            <a:r>
              <a:rPr lang="en-US" sz="1200" b="0" i="0" dirty="0" smtClean="0">
                <a:solidFill>
                  <a:srgbClr val="000000"/>
                </a:solidFill>
                <a:latin typeface="Arial"/>
                <a:ea typeface="+mn-ea"/>
                <a:cs typeface="+mn-cs"/>
              </a:rPr>
              <a:t> au </a:t>
            </a:r>
            <a:r>
              <a:rPr lang="en-US" sz="1200" b="0" i="0" dirty="0" err="1" smtClean="0">
                <a:solidFill>
                  <a:srgbClr val="000000"/>
                </a:solidFill>
                <a:latin typeface="Arial"/>
                <a:ea typeface="+mn-ea"/>
                <a:cs typeface="+mn-cs"/>
              </a:rPr>
              <a:t>centre</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l’écran</a:t>
            </a:r>
            <a:r>
              <a:rPr lang="en-US" sz="1200" b="0" i="0" dirty="0" smtClean="0">
                <a:solidFill>
                  <a:srgbClr val="000000"/>
                </a:solidFill>
                <a:latin typeface="Arial"/>
                <a:ea typeface="+mn-ea"/>
                <a:cs typeface="+mn-cs"/>
              </a:rPr>
              <a:t>. Il </a:t>
            </a:r>
            <a:r>
              <a:rPr lang="en-US" sz="1200" b="0" i="0" dirty="0" err="1" smtClean="0">
                <a:solidFill>
                  <a:srgbClr val="000000"/>
                </a:solidFill>
                <a:latin typeface="Arial"/>
                <a:ea typeface="+mn-ea"/>
                <a:cs typeface="+mn-cs"/>
              </a:rPr>
              <a:t>s’agit</a:t>
            </a:r>
            <a:r>
              <a:rPr lang="en-US" sz="1200" b="0" i="0" dirty="0" smtClean="0">
                <a:solidFill>
                  <a:srgbClr val="000000"/>
                </a:solidFill>
                <a:latin typeface="Arial"/>
                <a:ea typeface="+mn-ea"/>
                <a:cs typeface="+mn-cs"/>
              </a:rPr>
              <a:t> de la position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par </a:t>
            </a:r>
            <a:r>
              <a:rPr lang="en-US" sz="1200" b="0" i="0" dirty="0" err="1" smtClean="0">
                <a:solidFill>
                  <a:srgbClr val="000000"/>
                </a:solidFill>
                <a:latin typeface="Arial"/>
                <a:ea typeface="+mn-ea"/>
                <a:cs typeface="+mn-cs"/>
              </a:rPr>
              <a:t>défaut</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p>
          <a:p>
            <a:pPr algn="l">
              <a:spcBef>
                <a:spcPts val="43200"/>
              </a:spcBef>
              <a:spcAft>
                <a:spcPts val="0"/>
              </a:spcAft>
              <a:buNone/>
            </a:pPr>
            <a:r>
              <a:rPr lang="en-US" sz="1200" b="0" i="0" dirty="0" smtClean="0">
                <a:solidFill>
                  <a:srgbClr val="000000"/>
                </a:solidFill>
                <a:latin typeface="Arial"/>
                <a:ea typeface="+mn-ea"/>
                <a:cs typeface="+mn-cs"/>
              </a:rPr>
              <a:t>Sur la capture </a:t>
            </a:r>
            <a:r>
              <a:rPr lang="en-US" sz="1200" b="0" i="0" dirty="0" err="1" smtClean="0">
                <a:solidFill>
                  <a:srgbClr val="000000"/>
                </a:solidFill>
                <a:latin typeface="Arial"/>
                <a:ea typeface="+mn-ea"/>
                <a:cs typeface="+mn-cs"/>
              </a:rPr>
              <a:t>d’écran</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droite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 </a:t>
            </a:r>
            <a:r>
              <a:rPr lang="en-US" sz="1200" b="0" i="0" dirty="0" err="1" smtClean="0">
                <a:solidFill>
                  <a:srgbClr val="000000"/>
                </a:solidFill>
                <a:latin typeface="Arial"/>
                <a:ea typeface="+mn-ea"/>
                <a:cs typeface="+mn-cs"/>
              </a:rPr>
              <a:t>été</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configuré</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manière</a:t>
            </a:r>
            <a:r>
              <a:rPr lang="en-US" sz="1200" b="0" i="0" dirty="0" smtClean="0">
                <a:solidFill>
                  <a:srgbClr val="000000"/>
                </a:solidFill>
                <a:latin typeface="Arial"/>
                <a:ea typeface="+mn-ea"/>
                <a:cs typeface="+mn-cs"/>
              </a:rPr>
              <a:t> à </a:t>
            </a:r>
            <a:r>
              <a:rPr lang="en-US" sz="1200" b="0" i="0" dirty="0" err="1" smtClean="0">
                <a:solidFill>
                  <a:srgbClr val="000000"/>
                </a:solidFill>
                <a:latin typeface="Arial"/>
                <a:ea typeface="+mn-ea"/>
                <a:cs typeface="+mn-cs"/>
              </a:rPr>
              <a:t>déclencher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les fronts descendants du signal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 le </a:t>
            </a:r>
            <a:r>
              <a:rPr lang="en-US" sz="1200" b="0" i="0" dirty="0" err="1" smtClean="0">
                <a:solidFill>
                  <a:srgbClr val="000000"/>
                </a:solidFill>
                <a:latin typeface="Arial"/>
                <a:ea typeface="+mn-ea"/>
                <a:cs typeface="+mn-cs"/>
              </a:rPr>
              <a:t>niveau</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défini</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un </a:t>
            </a:r>
            <a:r>
              <a:rPr lang="en-US" sz="1200" b="0" i="0" dirty="0" err="1" smtClean="0">
                <a:solidFill>
                  <a:srgbClr val="000000"/>
                </a:solidFill>
                <a:latin typeface="Arial"/>
                <a:ea typeface="+mn-ea"/>
                <a:cs typeface="+mn-cs"/>
              </a:rPr>
              <a:t>niveau</a:t>
            </a:r>
            <a:r>
              <a:rPr lang="en-US" sz="1200" b="0" i="0" dirty="0" smtClean="0">
                <a:solidFill>
                  <a:srgbClr val="000000"/>
                </a:solidFill>
                <a:latin typeface="Arial"/>
                <a:ea typeface="+mn-ea"/>
                <a:cs typeface="+mn-cs"/>
              </a:rPr>
              <a:t> plus </a:t>
            </a:r>
            <a:r>
              <a:rPr lang="en-US" sz="1200" b="0" i="0" dirty="0" err="1" smtClean="0">
                <a:solidFill>
                  <a:srgbClr val="000000"/>
                </a:solidFill>
                <a:latin typeface="Arial"/>
                <a:ea typeface="+mn-ea"/>
                <a:cs typeface="+mn-cs"/>
              </a:rPr>
              <a:t>élevé</a:t>
            </a:r>
            <a:r>
              <a:rPr lang="en-US" sz="1200" b="0" i="0" dirty="0" smtClean="0">
                <a:solidFill>
                  <a:srgbClr val="000000"/>
                </a:solidFill>
                <a:latin typeface="Arial"/>
                <a:ea typeface="+mn-ea"/>
                <a:cs typeface="+mn-cs"/>
              </a:rPr>
              <a:t> (+2,0 V), plus </a:t>
            </a:r>
            <a:r>
              <a:rPr lang="en-US" sz="1200" b="0" i="0" dirty="0" err="1" smtClean="0">
                <a:solidFill>
                  <a:srgbClr val="000000"/>
                </a:solidFill>
                <a:latin typeface="Arial"/>
                <a:ea typeface="+mn-ea"/>
                <a:cs typeface="+mn-cs"/>
              </a:rPr>
              <a:t>proche</a:t>
            </a:r>
            <a:r>
              <a:rPr lang="en-US" sz="1200" b="0" i="0" dirty="0" smtClean="0">
                <a:solidFill>
                  <a:srgbClr val="000000"/>
                </a:solidFill>
                <a:latin typeface="Arial"/>
                <a:ea typeface="+mn-ea"/>
                <a:cs typeface="+mn-cs"/>
              </a:rPr>
              <a:t> de la </a:t>
            </a:r>
            <a:r>
              <a:rPr lang="en-US" sz="1200" b="0" i="0" dirty="0" err="1" smtClean="0">
                <a:solidFill>
                  <a:srgbClr val="000000"/>
                </a:solidFill>
                <a:latin typeface="Arial"/>
                <a:ea typeface="+mn-ea"/>
                <a:cs typeface="+mn-cs"/>
              </a:rPr>
              <a:t>crête</a:t>
            </a:r>
            <a:r>
              <a:rPr lang="en-US" sz="1200" b="0" i="0" dirty="0" smtClean="0">
                <a:solidFill>
                  <a:srgbClr val="000000"/>
                </a:solidFill>
                <a:latin typeface="Arial"/>
                <a:ea typeface="+mn-ea"/>
                <a:cs typeface="+mn-cs"/>
              </a:rPr>
              <a:t> positive du signal.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le </a:t>
            </a:r>
            <a:r>
              <a:rPr lang="en-US" sz="1200" b="0" i="0" dirty="0" err="1" smtClean="0">
                <a:solidFill>
                  <a:srgbClr val="000000"/>
                </a:solidFill>
                <a:latin typeface="Arial"/>
                <a:ea typeface="+mn-ea"/>
                <a:cs typeface="+mn-cs"/>
              </a:rPr>
              <a:t>cas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présent</a:t>
            </a:r>
            <a:r>
              <a:rPr lang="en-US" sz="1200" b="0" i="0" dirty="0" smtClean="0">
                <a:solidFill>
                  <a:srgbClr val="000000"/>
                </a:solidFill>
                <a:latin typeface="Arial"/>
                <a:ea typeface="+mn-ea"/>
                <a:cs typeface="+mn-cs"/>
              </a:rPr>
              <a:t>, on observe un front descendant du signal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précisément</a:t>
            </a:r>
            <a:r>
              <a:rPr lang="en-US" sz="1200" b="0" i="0" dirty="0" smtClean="0">
                <a:solidFill>
                  <a:srgbClr val="000000"/>
                </a:solidFill>
                <a:latin typeface="Arial"/>
                <a:ea typeface="+mn-ea"/>
                <a:cs typeface="+mn-cs"/>
              </a:rPr>
              <a:t> au </a:t>
            </a:r>
            <a:r>
              <a:rPr lang="en-US" sz="1200" b="0" i="0" dirty="0" err="1" smtClean="0">
                <a:solidFill>
                  <a:srgbClr val="000000"/>
                </a:solidFill>
                <a:latin typeface="Arial"/>
                <a:ea typeface="+mn-ea"/>
                <a:cs typeface="+mn-cs"/>
              </a:rPr>
              <a:t>centre</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l’écran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Ici</a:t>
            </a:r>
            <a:r>
              <a:rPr lang="en-US" sz="1200" b="0" i="0" dirty="0" smtClean="0">
                <a:solidFill>
                  <a:srgbClr val="000000"/>
                </a:solidFill>
                <a:latin typeface="Arial"/>
                <a:ea typeface="+mn-ea"/>
                <a:cs typeface="+mn-cs"/>
              </a:rPr>
              <a:t> encore, </a:t>
            </a:r>
            <a:r>
              <a:rPr lang="en-US" sz="1200" b="0" i="0" dirty="0" err="1" smtClean="0">
                <a:solidFill>
                  <a:srgbClr val="000000"/>
                </a:solidFill>
                <a:latin typeface="Arial"/>
                <a:ea typeface="+mn-ea"/>
                <a:cs typeface="+mn-cs"/>
              </a:rPr>
              <a:t>il</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s’agit</a:t>
            </a:r>
            <a:r>
              <a:rPr lang="en-US" sz="1200" b="0" i="0" dirty="0" smtClean="0">
                <a:solidFill>
                  <a:srgbClr val="000000"/>
                </a:solidFill>
                <a:latin typeface="Arial"/>
                <a:ea typeface="+mn-ea"/>
                <a:cs typeface="+mn-cs"/>
              </a:rPr>
              <a:t> du point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a:t>
            </a:r>
          </a:p>
          <a:p>
            <a:pPr algn="l">
              <a:spcBef>
                <a:spcPts val="43200"/>
              </a:spcBef>
              <a:spcAft>
                <a:spcPts val="0"/>
              </a:spcAft>
              <a:buNone/>
            </a:pPr>
            <a:r>
              <a:rPr lang="en-US" sz="1200" b="0" i="0" dirty="0" smtClean="0">
                <a:solidFill>
                  <a:srgbClr val="000000"/>
                </a:solidFill>
                <a:latin typeface="Arial"/>
                <a:ea typeface="+mn-ea"/>
                <a:cs typeface="+mn-cs"/>
              </a:rPr>
              <a:t>Bien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la position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par </a:t>
            </a:r>
            <a:r>
              <a:rPr lang="en-US" sz="1200" b="0" i="0" dirty="0" err="1" smtClean="0">
                <a:solidFill>
                  <a:srgbClr val="000000"/>
                </a:solidFill>
                <a:latin typeface="Arial"/>
                <a:ea typeface="+mn-ea"/>
                <a:cs typeface="+mn-cs"/>
              </a:rPr>
              <a:t>défaut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tous</a:t>
            </a:r>
            <a:r>
              <a:rPr lang="en-US" sz="1200" b="0" i="0" dirty="0" smtClean="0">
                <a:solidFill>
                  <a:srgbClr val="000000"/>
                </a:solidFill>
                <a:latin typeface="Arial"/>
                <a:ea typeface="+mn-ea"/>
                <a:cs typeface="+mn-cs"/>
              </a:rPr>
              <a:t> les oscilloscopes </a:t>
            </a:r>
            <a:r>
              <a:rPr lang="en-US" sz="1200" b="0" i="0" dirty="0" err="1" smtClean="0">
                <a:solidFill>
                  <a:srgbClr val="000000"/>
                </a:solidFill>
                <a:latin typeface="Arial"/>
                <a:ea typeface="+mn-ea"/>
                <a:cs typeface="+mn-cs"/>
              </a:rPr>
              <a:t>numériques</a:t>
            </a:r>
            <a:r>
              <a:rPr lang="en-US" sz="1200" b="0" i="0" dirty="0" smtClean="0">
                <a:solidFill>
                  <a:srgbClr val="000000"/>
                </a:solidFill>
                <a:latin typeface="Arial"/>
                <a:ea typeface="+mn-ea"/>
                <a:cs typeface="+mn-cs"/>
              </a:rPr>
              <a:t> se </a:t>
            </a:r>
            <a:r>
              <a:rPr lang="en-US" sz="1200" b="0" i="0" dirty="0" err="1" smtClean="0">
                <a:solidFill>
                  <a:srgbClr val="000000"/>
                </a:solidFill>
                <a:latin typeface="Arial"/>
                <a:ea typeface="+mn-ea"/>
                <a:cs typeface="+mn-cs"/>
              </a:rPr>
              <a:t>trouve</a:t>
            </a:r>
            <a:r>
              <a:rPr lang="en-US" sz="1200" b="0" i="0" dirty="0" smtClean="0">
                <a:solidFill>
                  <a:srgbClr val="000000"/>
                </a:solidFill>
                <a:latin typeface="Arial"/>
                <a:ea typeface="+mn-ea"/>
                <a:cs typeface="+mn-cs"/>
              </a:rPr>
              <a:t> au </a:t>
            </a:r>
            <a:r>
              <a:rPr lang="en-US" sz="1200" b="0" i="0" dirty="0" err="1" smtClean="0">
                <a:solidFill>
                  <a:srgbClr val="000000"/>
                </a:solidFill>
                <a:latin typeface="Arial"/>
                <a:ea typeface="+mn-ea"/>
                <a:cs typeface="+mn-cs"/>
              </a:rPr>
              <a:t>centre</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l’écran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horizontalement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vous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pouvez</a:t>
            </a:r>
            <a:r>
              <a:rPr lang="en-US" sz="1200" b="0" i="0" dirty="0" smtClean="0">
                <a:solidFill>
                  <a:srgbClr val="000000"/>
                </a:solidFill>
                <a:latin typeface="Arial"/>
                <a:ea typeface="+mn-ea"/>
                <a:cs typeface="+mn-cs"/>
              </a:rPr>
              <a:t> la </a:t>
            </a:r>
            <a:r>
              <a:rPr lang="en-US" sz="1200" b="0" i="0" dirty="0" err="1" smtClean="0">
                <a:solidFill>
                  <a:srgbClr val="000000"/>
                </a:solidFill>
                <a:latin typeface="Arial"/>
                <a:ea typeface="+mn-ea"/>
                <a:cs typeface="+mn-cs"/>
              </a:rPr>
              <a:t>déplacer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vers</a:t>
            </a:r>
            <a:r>
              <a:rPr lang="en-US" sz="1200" b="0" i="0" dirty="0" smtClean="0">
                <a:solidFill>
                  <a:srgbClr val="000000"/>
                </a:solidFill>
                <a:latin typeface="Arial"/>
                <a:ea typeface="+mn-ea"/>
                <a:cs typeface="+mn-cs"/>
              </a:rPr>
              <a:t> la gauche </a:t>
            </a:r>
            <a:r>
              <a:rPr lang="en-US" sz="1200" b="0" i="0" dirty="0" err="1" smtClean="0">
                <a:solidFill>
                  <a:srgbClr val="000000"/>
                </a:solidFill>
                <a:latin typeface="Arial"/>
                <a:ea typeface="+mn-ea"/>
                <a:cs typeface="+mn-cs"/>
              </a:rPr>
              <a:t>ou</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vers</a:t>
            </a:r>
            <a:r>
              <a:rPr lang="en-US" sz="1200" b="0" i="0" dirty="0" smtClean="0">
                <a:solidFill>
                  <a:srgbClr val="000000"/>
                </a:solidFill>
                <a:latin typeface="Arial"/>
                <a:ea typeface="+mn-ea"/>
                <a:cs typeface="+mn-cs"/>
              </a:rPr>
              <a:t> la </a:t>
            </a:r>
            <a:r>
              <a:rPr lang="en-US" sz="1200" b="0" i="0" dirty="0" err="1" smtClean="0">
                <a:solidFill>
                  <a:srgbClr val="000000"/>
                </a:solidFill>
                <a:latin typeface="Arial"/>
                <a:ea typeface="+mn-ea"/>
                <a:cs typeface="+mn-cs"/>
              </a:rPr>
              <a:t>droite</a:t>
            </a:r>
            <a:r>
              <a:rPr lang="en-US" sz="1200" b="0" i="0" dirty="0" smtClean="0">
                <a:solidFill>
                  <a:srgbClr val="000000"/>
                </a:solidFill>
                <a:latin typeface="Arial"/>
                <a:ea typeface="+mn-ea"/>
                <a:cs typeface="+mn-cs"/>
              </a:rPr>
              <a:t> en </a:t>
            </a:r>
            <a:r>
              <a:rPr lang="en-US" sz="1200" b="0" i="0" dirty="0" err="1" smtClean="0">
                <a:solidFill>
                  <a:srgbClr val="000000"/>
                </a:solidFill>
                <a:latin typeface="Arial"/>
                <a:ea typeface="+mn-ea"/>
                <a:cs typeface="+mn-cs"/>
              </a:rPr>
              <a:t>faisant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tourner</a:t>
            </a:r>
            <a:r>
              <a:rPr lang="en-US" sz="1200" b="0" i="0" dirty="0" smtClean="0">
                <a:solidFill>
                  <a:srgbClr val="000000"/>
                </a:solidFill>
                <a:latin typeface="Arial"/>
                <a:ea typeface="+mn-ea"/>
                <a:cs typeface="+mn-cs"/>
              </a:rPr>
              <a:t> le </a:t>
            </a:r>
            <a:r>
              <a:rPr lang="en-US" sz="1200" b="0" i="0" dirty="0" err="1" smtClean="0">
                <a:solidFill>
                  <a:srgbClr val="000000"/>
                </a:solidFill>
                <a:latin typeface="Arial"/>
                <a:ea typeface="+mn-ea"/>
                <a:cs typeface="+mn-cs"/>
              </a:rPr>
              <a:t>bouton</a:t>
            </a:r>
            <a:r>
              <a:rPr lang="en-US" sz="1200" b="0" i="0" dirty="0" smtClean="0">
                <a:solidFill>
                  <a:srgbClr val="000000"/>
                </a:solidFill>
                <a:latin typeface="Arial"/>
                <a:ea typeface="+mn-ea"/>
                <a:cs typeface="+mn-cs"/>
              </a:rPr>
              <a:t> de retard horizontal (</a:t>
            </a:r>
            <a:r>
              <a:rPr lang="en-US" sz="1200" b="0" i="0" dirty="0" err="1" smtClean="0">
                <a:solidFill>
                  <a:srgbClr val="000000"/>
                </a:solidFill>
                <a:latin typeface="Arial"/>
                <a:ea typeface="+mn-ea"/>
                <a:cs typeface="+mn-cs"/>
              </a:rPr>
              <a:t>connu</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également</a:t>
            </a:r>
            <a:r>
              <a:rPr lang="en-US" sz="1200" b="0" i="0" dirty="0" smtClean="0">
                <a:solidFill>
                  <a:srgbClr val="000000"/>
                </a:solidFill>
                <a:latin typeface="Arial"/>
                <a:ea typeface="+mn-ea"/>
                <a:cs typeface="+mn-cs"/>
              </a:rPr>
              <a:t> sous le nom de </a:t>
            </a:r>
            <a:r>
              <a:rPr lang="en-US" sz="1200" b="0" i="0" dirty="0" err="1" smtClean="0">
                <a:solidFill>
                  <a:srgbClr val="000000"/>
                </a:solidFill>
                <a:latin typeface="Arial"/>
                <a:ea typeface="+mn-ea"/>
                <a:cs typeface="+mn-cs"/>
              </a:rPr>
              <a:t>bouton</a:t>
            </a:r>
            <a:r>
              <a:rPr lang="en-US" sz="1200" b="0" i="0" dirty="0" smtClean="0">
                <a:solidFill>
                  <a:srgbClr val="000000"/>
                </a:solidFill>
                <a:latin typeface="Arial"/>
                <a:ea typeface="+mn-ea"/>
                <a:cs typeface="+mn-cs"/>
              </a:rPr>
              <a:t> de position </a:t>
            </a:r>
            <a:r>
              <a:rPr lang="en-US" sz="1200" b="0" i="0" dirty="0" err="1" smtClean="0">
                <a:solidFill>
                  <a:srgbClr val="000000"/>
                </a:solidFill>
                <a:latin typeface="Arial"/>
                <a:ea typeface="+mn-ea"/>
                <a:cs typeface="+mn-cs"/>
              </a:rPr>
              <a:t>horizontale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le </a:t>
            </a:r>
            <a:r>
              <a:rPr lang="en-US" sz="1200" b="0" i="0" dirty="0" err="1" smtClean="0">
                <a:solidFill>
                  <a:srgbClr val="000000"/>
                </a:solidFill>
                <a:latin typeface="Arial"/>
                <a:ea typeface="+mn-ea"/>
                <a:cs typeface="+mn-cs"/>
              </a:rPr>
              <a:t>cas</a:t>
            </a:r>
            <a:r>
              <a:rPr lang="en-US" sz="1200" b="0" i="0" dirty="0" smtClean="0">
                <a:solidFill>
                  <a:srgbClr val="000000"/>
                </a:solidFill>
                <a:latin typeface="Arial"/>
                <a:ea typeface="+mn-ea"/>
                <a:cs typeface="+mn-cs"/>
              </a:rPr>
              <a:t> des oscilloscopes </a:t>
            </a:r>
            <a:r>
              <a:rPr lang="en-US" sz="1200" b="0" i="0" dirty="0" err="1" smtClean="0">
                <a:solidFill>
                  <a:srgbClr val="000000"/>
                </a:solidFill>
                <a:latin typeface="Arial"/>
                <a:ea typeface="+mn-ea"/>
                <a:cs typeface="+mn-cs"/>
              </a:rPr>
              <a:t>analogiques</a:t>
            </a:r>
            <a:r>
              <a:rPr lang="en-US" sz="1200" b="0" i="0" dirty="0" smtClean="0">
                <a:solidFill>
                  <a:srgbClr val="000000"/>
                </a:solidFill>
                <a:latin typeface="Arial"/>
                <a:ea typeface="+mn-ea"/>
                <a:cs typeface="+mn-cs"/>
              </a:rPr>
              <a:t> plus </a:t>
            </a:r>
            <a:r>
              <a:rPr lang="en-US" sz="1200" b="0" i="0" dirty="0" err="1" smtClean="0">
                <a:solidFill>
                  <a:srgbClr val="000000"/>
                </a:solidFill>
                <a:latin typeface="Arial"/>
                <a:ea typeface="+mn-ea"/>
                <a:cs typeface="+mn-cs"/>
              </a:rPr>
              <a:t>anciens</a:t>
            </a:r>
            <a:r>
              <a:rPr lang="en-US" sz="1200" b="0" i="0" dirty="0" smtClean="0">
                <a:solidFill>
                  <a:srgbClr val="000000"/>
                </a:solidFill>
                <a:latin typeface="Arial"/>
                <a:ea typeface="+mn-ea"/>
                <a:cs typeface="+mn-cs"/>
              </a:rPr>
              <a:t>, le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ne </a:t>
            </a:r>
            <a:r>
              <a:rPr lang="en-US" sz="1200" b="0" i="0" dirty="0" err="1" smtClean="0">
                <a:solidFill>
                  <a:srgbClr val="000000"/>
                </a:solidFill>
                <a:latin typeface="Arial"/>
                <a:ea typeface="+mn-ea"/>
                <a:cs typeface="+mn-cs"/>
              </a:rPr>
              <a:t>peut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s’effectuer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la gauche de </a:t>
            </a:r>
            <a:r>
              <a:rPr lang="en-US" sz="1200" b="0" i="0" dirty="0" err="1" smtClean="0">
                <a:solidFill>
                  <a:srgbClr val="000000"/>
                </a:solidFill>
                <a:latin typeface="Arial"/>
                <a:ea typeface="+mn-ea"/>
                <a:cs typeface="+mn-cs"/>
              </a:rPr>
              <a:t>l’écran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Cela</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signifie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ces</a:t>
            </a:r>
            <a:r>
              <a:rPr lang="en-US" sz="1200" b="0" i="0" dirty="0" smtClean="0">
                <a:solidFill>
                  <a:srgbClr val="000000"/>
                </a:solidFill>
                <a:latin typeface="Arial"/>
                <a:ea typeface="+mn-ea"/>
                <a:cs typeface="+mn-cs"/>
              </a:rPr>
              <a:t> instruments ne </a:t>
            </a:r>
            <a:r>
              <a:rPr lang="en-US" sz="1200" b="0" i="0" dirty="0" err="1" smtClean="0">
                <a:solidFill>
                  <a:srgbClr val="000000"/>
                </a:solidFill>
                <a:latin typeface="Arial"/>
                <a:ea typeface="+mn-ea"/>
                <a:cs typeface="+mn-cs"/>
              </a:rPr>
              <a:t>peuvent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afficher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les parties des </a:t>
            </a:r>
            <a:r>
              <a:rPr lang="en-US" sz="1200" b="0" i="0" dirty="0" err="1" smtClean="0">
                <a:solidFill>
                  <a:srgbClr val="000000"/>
                </a:solidFill>
                <a:latin typeface="Arial"/>
                <a:ea typeface="+mn-ea"/>
                <a:cs typeface="+mn-cs"/>
              </a:rPr>
              <a:t>signaux</a:t>
            </a:r>
            <a:r>
              <a:rPr lang="en-US" sz="1200" b="0" i="0" dirty="0" smtClean="0">
                <a:solidFill>
                  <a:srgbClr val="000000"/>
                </a:solidFill>
                <a:latin typeface="Arial"/>
                <a:ea typeface="+mn-ea"/>
                <a:cs typeface="+mn-cs"/>
              </a:rPr>
              <a:t> qui se </a:t>
            </a:r>
            <a:r>
              <a:rPr lang="en-US" sz="1200" b="0" i="0" dirty="0" err="1" smtClean="0">
                <a:solidFill>
                  <a:srgbClr val="000000"/>
                </a:solidFill>
                <a:latin typeface="Arial"/>
                <a:ea typeface="+mn-ea"/>
                <a:cs typeface="+mn-cs"/>
              </a:rPr>
              <a:t>produisent</a:t>
            </a:r>
            <a:r>
              <a:rPr lang="en-US" sz="1200" b="0" i="0" dirty="0" smtClean="0">
                <a:solidFill>
                  <a:srgbClr val="000000"/>
                </a:solidFill>
                <a:latin typeface="Arial"/>
                <a:ea typeface="+mn-ea"/>
                <a:cs typeface="+mn-cs"/>
              </a:rPr>
              <a:t> après </a:t>
            </a:r>
            <a:r>
              <a:rPr lang="en-US" sz="1200" b="0" i="0" dirty="0" err="1" smtClean="0">
                <a:solidFill>
                  <a:srgbClr val="000000"/>
                </a:solidFill>
                <a:latin typeface="Arial"/>
                <a:ea typeface="+mn-ea"/>
                <a:cs typeface="+mn-cs"/>
              </a:rPr>
              <a:t>l’événement</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 </a:t>
            </a:r>
            <a:r>
              <a:rPr lang="en-US" sz="1200" b="0" i="0" dirty="0" err="1" smtClean="0">
                <a:solidFill>
                  <a:srgbClr val="000000"/>
                </a:solidFill>
                <a:latin typeface="Arial"/>
                <a:ea typeface="+mn-ea"/>
                <a:cs typeface="+mn-cs"/>
              </a:rPr>
              <a:t>c’est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l’on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désigne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parfois</a:t>
            </a:r>
            <a:r>
              <a:rPr lang="en-US" sz="1200" b="0" i="0" dirty="0" smtClean="0">
                <a:solidFill>
                  <a:srgbClr val="000000"/>
                </a:solidFill>
                <a:latin typeface="Arial"/>
                <a:ea typeface="+mn-ea"/>
                <a:cs typeface="+mn-cs"/>
              </a:rPr>
              <a:t> sous le nom de « </a:t>
            </a:r>
            <a:r>
              <a:rPr lang="en-US" sz="1200" b="0" i="0" dirty="0" err="1" smtClean="0">
                <a:solidFill>
                  <a:srgbClr val="000000"/>
                </a:solidFill>
                <a:latin typeface="Arial"/>
                <a:ea typeface="+mn-ea"/>
                <a:cs typeface="+mn-cs"/>
              </a:rPr>
              <a:t>données</a:t>
            </a:r>
            <a:r>
              <a:rPr lang="en-US" sz="1200" b="0" i="0" dirty="0" smtClean="0">
                <a:solidFill>
                  <a:srgbClr val="000000"/>
                </a:solidFill>
                <a:latin typeface="Arial"/>
                <a:ea typeface="+mn-ea"/>
                <a:cs typeface="+mn-cs"/>
              </a:rPr>
              <a:t> de temps positives ». Les DSO, en </a:t>
            </a:r>
            <a:r>
              <a:rPr lang="en-US" sz="1200" b="0" i="0" dirty="0" err="1" smtClean="0">
                <a:solidFill>
                  <a:srgbClr val="000000"/>
                </a:solidFill>
                <a:latin typeface="Arial"/>
                <a:ea typeface="+mn-ea"/>
                <a:cs typeface="+mn-cs"/>
              </a:rPr>
              <a:t>revanche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permettent</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visualiser</a:t>
            </a:r>
            <a:r>
              <a:rPr lang="en-US" sz="1200" b="0" i="0" dirty="0" smtClean="0">
                <a:solidFill>
                  <a:srgbClr val="000000"/>
                </a:solidFill>
                <a:latin typeface="Arial"/>
                <a:ea typeface="+mn-ea"/>
                <a:cs typeface="+mn-cs"/>
              </a:rPr>
              <a:t> les parties des </a:t>
            </a:r>
            <a:r>
              <a:rPr lang="en-US" sz="1200" b="0" i="0" dirty="0" err="1" smtClean="0">
                <a:solidFill>
                  <a:srgbClr val="000000"/>
                </a:solidFill>
                <a:latin typeface="Arial"/>
                <a:ea typeface="+mn-ea"/>
                <a:cs typeface="+mn-cs"/>
              </a:rPr>
              <a:t>signaux</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tant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avant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données</a:t>
            </a:r>
            <a:r>
              <a:rPr lang="en-US" sz="1200" b="0" i="0" dirty="0" smtClean="0">
                <a:solidFill>
                  <a:srgbClr val="000000"/>
                </a:solidFill>
                <a:latin typeface="Arial"/>
                <a:ea typeface="+mn-ea"/>
                <a:cs typeface="+mn-cs"/>
              </a:rPr>
              <a:t> de temps </a:t>
            </a:r>
            <a:r>
              <a:rPr lang="en-US" sz="1200" b="0" i="0" dirty="0" err="1" smtClean="0">
                <a:solidFill>
                  <a:srgbClr val="000000"/>
                </a:solidFill>
                <a:latin typeface="Arial"/>
                <a:ea typeface="+mn-ea"/>
                <a:cs typeface="+mn-cs"/>
              </a:rPr>
              <a:t>négatives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ou</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pré-déclenchement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qu’après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données</a:t>
            </a:r>
            <a:r>
              <a:rPr lang="en-US" sz="1200" b="0" i="0" dirty="0" smtClean="0">
                <a:solidFill>
                  <a:srgbClr val="000000"/>
                </a:solidFill>
                <a:latin typeface="Arial"/>
                <a:ea typeface="+mn-ea"/>
                <a:cs typeface="+mn-cs"/>
              </a:rPr>
              <a:t> de temps positives) </a:t>
            </a:r>
            <a:r>
              <a:rPr lang="en-US" sz="1200" b="0" i="0" dirty="0" err="1" smtClean="0">
                <a:solidFill>
                  <a:srgbClr val="000000"/>
                </a:solidFill>
                <a:latin typeface="Arial"/>
                <a:ea typeface="+mn-ea"/>
                <a:cs typeface="+mn-cs"/>
              </a:rPr>
              <a:t>l’événement</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Il </a:t>
            </a:r>
            <a:r>
              <a:rPr lang="en-US" sz="1200" b="0" i="0" dirty="0" err="1" smtClean="0">
                <a:solidFill>
                  <a:srgbClr val="000000"/>
                </a:solidFill>
                <a:latin typeface="Arial"/>
                <a:ea typeface="+mn-ea"/>
                <a:cs typeface="+mn-cs"/>
              </a:rPr>
              <a:t>peut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s’avérer</a:t>
            </a:r>
            <a:r>
              <a:rPr lang="en-US" sz="1200" b="0" i="0" dirty="0" smtClean="0">
                <a:solidFill>
                  <a:srgbClr val="000000"/>
                </a:solidFill>
                <a:latin typeface="Arial"/>
                <a:ea typeface="+mn-ea"/>
                <a:cs typeface="+mn-cs"/>
              </a:rPr>
              <a:t> utile </a:t>
            </a:r>
            <a:r>
              <a:rPr lang="en-US" sz="1200" b="0" i="0" dirty="0" err="1" smtClean="0">
                <a:solidFill>
                  <a:srgbClr val="000000"/>
                </a:solidFill>
                <a:latin typeface="Arial"/>
                <a:ea typeface="+mn-ea"/>
                <a:cs typeface="+mn-cs"/>
              </a:rPr>
              <a:t>d’observer</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données</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pré-déclenchement</a:t>
            </a:r>
            <a:r>
              <a:rPr lang="en-US" sz="1200" b="0" i="0" dirty="0" smtClean="0">
                <a:solidFill>
                  <a:srgbClr val="000000"/>
                </a:solidFill>
                <a:latin typeface="Arial"/>
                <a:ea typeface="+mn-ea"/>
                <a:cs typeface="+mn-cs"/>
              </a:rPr>
              <a:t> pour </a:t>
            </a:r>
            <a:r>
              <a:rPr lang="en-US" sz="1200" b="0" i="0" dirty="0" err="1" smtClean="0">
                <a:solidFill>
                  <a:srgbClr val="000000"/>
                </a:solidFill>
                <a:latin typeface="Arial"/>
                <a:ea typeface="+mn-ea"/>
                <a:cs typeface="+mn-cs"/>
              </a:rPr>
              <a:t>analyser</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données</a:t>
            </a:r>
            <a:r>
              <a:rPr lang="en-US" sz="1200" b="0" i="0" dirty="0" smtClean="0">
                <a:solidFill>
                  <a:srgbClr val="000000"/>
                </a:solidFill>
                <a:latin typeface="Arial"/>
                <a:ea typeface="+mn-ea"/>
                <a:cs typeface="+mn-cs"/>
              </a:rPr>
              <a:t> de signal qui </a:t>
            </a:r>
            <a:r>
              <a:rPr lang="en-US" sz="1200" b="0" i="0" dirty="0" err="1" smtClean="0">
                <a:solidFill>
                  <a:srgbClr val="000000"/>
                </a:solidFill>
                <a:latin typeface="Arial"/>
                <a:ea typeface="+mn-ea"/>
                <a:cs typeface="+mn-cs"/>
              </a:rPr>
              <a:t>ont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peut-être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généré</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une</a:t>
            </a:r>
            <a:r>
              <a:rPr lang="en-US" sz="1200" b="0" i="0" dirty="0" smtClean="0">
                <a:solidFill>
                  <a:srgbClr val="000000"/>
                </a:solidFill>
                <a:latin typeface="Arial"/>
                <a:ea typeface="+mn-ea"/>
                <a:cs typeface="+mn-cs"/>
              </a:rPr>
              <a:t> condition de </a:t>
            </a:r>
            <a:r>
              <a:rPr lang="en-US" sz="1200" b="0" i="0" dirty="0" err="1" smtClean="0">
                <a:solidFill>
                  <a:srgbClr val="000000"/>
                </a:solidFill>
                <a:latin typeface="Arial"/>
                <a:ea typeface="+mn-ea"/>
                <a:cs typeface="+mn-cs"/>
              </a:rPr>
              <a:t>déclenchement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erroné</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spécifique</a:t>
            </a:r>
            <a:r>
              <a:rPr lang="en-US" sz="1200" b="0" i="0" dirty="0" smtClean="0">
                <a:solidFill>
                  <a:srgbClr val="000000"/>
                </a:solidFill>
                <a:latin typeface="Arial"/>
                <a:ea typeface="+mn-ea"/>
                <a:cs typeface="+mn-cs"/>
              </a:rPr>
              <a:t>. </a:t>
            </a:r>
            <a:endParaRPr lang="en-US" sz="12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Déclenchement</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avancé</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l’oscilloscope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Bien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utiliserez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principalement</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front </a:t>
            </a:r>
            <a:r>
              <a:rPr lang="en-US" sz="1100" b="0" i="0" dirty="0" err="1" smtClean="0">
                <a:solidFill>
                  <a:srgbClr val="000000"/>
                </a:solidFill>
                <a:latin typeface="Arial"/>
                <a:ea typeface="+mn-ea"/>
                <a:cs typeface="+mn-cs"/>
              </a:rPr>
              <a:t>montant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descendant simple pour la </a:t>
            </a:r>
            <a:r>
              <a:rPr lang="en-US" sz="1100" b="0" i="0" dirty="0" err="1" smtClean="0">
                <a:solidFill>
                  <a:srgbClr val="000000"/>
                </a:solidFill>
                <a:latin typeface="Arial"/>
                <a:ea typeface="+mn-ea"/>
                <a:cs typeface="+mn-cs"/>
              </a:rPr>
              <a:t>plupart</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exercices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pratiques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proposés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cadre de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programme</a:t>
            </a:r>
            <a:r>
              <a:rPr lang="en-US" sz="1100" b="0" i="0" dirty="0" smtClean="0">
                <a:solidFill>
                  <a:srgbClr val="000000"/>
                </a:solidFill>
                <a:latin typeface="Arial"/>
                <a:ea typeface="+mn-ea"/>
                <a:cs typeface="+mn-cs"/>
              </a:rPr>
              <a:t> de physique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d’électrotechnique</a:t>
            </a:r>
            <a:r>
              <a:rPr lang="en-US" sz="1100" b="0" i="0" dirty="0" smtClean="0">
                <a:solidFill>
                  <a:srgbClr val="000000"/>
                </a:solidFill>
                <a:latin typeface="Arial"/>
                <a:ea typeface="+mn-ea"/>
                <a:cs typeface="+mn-cs"/>
              </a:rPr>
              <a:t> de premier cycle,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devez</a:t>
            </a:r>
            <a:r>
              <a:rPr lang="en-US" sz="1100" b="0" i="0" dirty="0" smtClean="0">
                <a:solidFill>
                  <a:srgbClr val="000000"/>
                </a:solidFill>
                <a:latin typeface="Arial"/>
                <a:ea typeface="+mn-ea"/>
                <a:cs typeface="+mn-cs"/>
              </a:rPr>
              <a:t> savoir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certains</a:t>
            </a:r>
            <a:r>
              <a:rPr lang="en-US" sz="1100" b="0" i="0" dirty="0" smtClean="0">
                <a:solidFill>
                  <a:srgbClr val="000000"/>
                </a:solidFill>
                <a:latin typeface="Arial"/>
                <a:ea typeface="+mn-ea"/>
                <a:cs typeface="+mn-cs"/>
              </a:rPr>
              <a:t> oscilloscopes plus </a:t>
            </a:r>
            <a:r>
              <a:rPr lang="en-US" sz="1100" b="0" i="0" dirty="0" err="1" smtClean="0">
                <a:solidFill>
                  <a:srgbClr val="000000"/>
                </a:solidFill>
                <a:latin typeface="Arial"/>
                <a:ea typeface="+mn-ea"/>
                <a:cs typeface="+mn-cs"/>
              </a:rPr>
              <a:t>perfectionnés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commercialisés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aujourd’hui</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proposent</a:t>
            </a:r>
            <a:r>
              <a:rPr lang="en-US" sz="1100" b="0" i="0" dirty="0" smtClean="0">
                <a:solidFill>
                  <a:srgbClr val="000000"/>
                </a:solidFill>
                <a:latin typeface="Arial"/>
                <a:ea typeface="+mn-ea"/>
                <a:cs typeface="+mn-cs"/>
              </a:rPr>
              <a:t> des modes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évolués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synchroniser</a:t>
            </a:r>
            <a:r>
              <a:rPr lang="en-US" sz="1100" b="0" i="0" dirty="0" smtClean="0">
                <a:solidFill>
                  <a:srgbClr val="000000"/>
                </a:solidFill>
                <a:latin typeface="Arial"/>
                <a:ea typeface="+mn-ea"/>
                <a:cs typeface="+mn-cs"/>
              </a:rPr>
              <a:t> des acquisitions (capture </a:t>
            </a:r>
            <a:r>
              <a:rPr lang="en-US" sz="1100" b="0" i="0" dirty="0" err="1" smtClean="0">
                <a:solidFill>
                  <a:srgbClr val="000000"/>
                </a:solidFill>
                <a:latin typeface="Arial"/>
                <a:ea typeface="+mn-ea"/>
                <a:cs typeface="+mn-cs"/>
              </a:rPr>
              <a:t>d’images</a:t>
            </a:r>
            <a:r>
              <a:rPr lang="en-US" sz="1100" b="0" i="0" dirty="0" smtClean="0">
                <a:solidFill>
                  <a:srgbClr val="000000"/>
                </a:solidFill>
                <a:latin typeface="Arial"/>
                <a:ea typeface="+mn-ea"/>
                <a:cs typeface="+mn-cs"/>
              </a:rPr>
              <a:t> de signal)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plus complexes. </a:t>
            </a:r>
          </a:p>
          <a:p>
            <a:pPr algn="l">
              <a:spcBef>
                <a:spcPts val="39600"/>
              </a:spcBef>
              <a:spcAft>
                <a:spcPts val="0"/>
              </a:spcAft>
              <a:buNone/>
            </a:pPr>
            <a:r>
              <a:rPr lang="en-US" sz="1100" b="0" i="0" dirty="0" err="1" smtClean="0">
                <a:solidFill>
                  <a:srgbClr val="000000"/>
                </a:solidFill>
                <a:latin typeface="Arial"/>
                <a:ea typeface="+mn-ea"/>
                <a:cs typeface="+mn-cs"/>
              </a:rPr>
              <a:t>Cet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exemple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illustre</a:t>
            </a:r>
            <a:r>
              <a:rPr lang="en-US" sz="1100" b="0" i="0" dirty="0" smtClean="0">
                <a:solidFill>
                  <a:srgbClr val="000000"/>
                </a:solidFill>
                <a:latin typeface="Arial"/>
                <a:ea typeface="+mn-ea"/>
                <a:cs typeface="+mn-cs"/>
              </a:rPr>
              <a:t> un signal de </a:t>
            </a:r>
            <a:r>
              <a:rPr lang="en-US" sz="1100" b="0" i="0" dirty="0" err="1" smtClean="0">
                <a:solidFill>
                  <a:srgbClr val="000000"/>
                </a:solidFill>
                <a:latin typeface="Arial"/>
                <a:ea typeface="+mn-ea"/>
                <a:cs typeface="+mn-cs"/>
              </a:rPr>
              <a:t>données</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d’horloge</a:t>
            </a:r>
            <a:r>
              <a:rPr lang="en-US" sz="1100" b="0" i="0" dirty="0" smtClean="0">
                <a:solidFill>
                  <a:srgbClr val="000000"/>
                </a:solidFill>
                <a:latin typeface="Arial"/>
                <a:ea typeface="+mn-ea"/>
                <a:cs typeface="+mn-cs"/>
              </a:rPr>
              <a:t> de bus </a:t>
            </a:r>
            <a:r>
              <a:rPr lang="en-US" sz="1100" b="0" i="0" dirty="0" err="1" smtClean="0">
                <a:solidFill>
                  <a:srgbClr val="000000"/>
                </a:solidFill>
                <a:latin typeface="Arial"/>
                <a:ea typeface="+mn-ea"/>
                <a:cs typeface="+mn-cs"/>
              </a:rPr>
              <a:t>série</a:t>
            </a:r>
            <a:r>
              <a:rPr lang="en-US" sz="1100" b="0" i="0" dirty="0" smtClean="0">
                <a:solidFill>
                  <a:srgbClr val="000000"/>
                </a:solidFill>
                <a:latin typeface="Arial"/>
                <a:ea typeface="+mn-ea"/>
                <a:cs typeface="+mn-cs"/>
              </a:rPr>
              <a:t> I</a:t>
            </a:r>
            <a:r>
              <a:rPr lang="en-US" sz="1100" b="0" i="0" baseline="30000" dirty="0" smtClean="0">
                <a:solidFill>
                  <a:srgbClr val="000000"/>
                </a:solidFill>
                <a:latin typeface="Arial"/>
                <a:ea typeface="+mn-ea"/>
                <a:cs typeface="+mn-cs"/>
              </a:rPr>
              <a:t>2</a:t>
            </a:r>
            <a:r>
              <a:rPr lang="en-US" sz="1100" b="0" i="0" dirty="0" smtClean="0">
                <a:solidFill>
                  <a:srgbClr val="000000"/>
                </a:solidFill>
                <a:latin typeface="Arial"/>
                <a:ea typeface="+mn-ea"/>
                <a:cs typeface="+mn-cs"/>
              </a:rPr>
              <a:t>C </a:t>
            </a:r>
            <a:r>
              <a:rPr lang="en-US" sz="1100" b="0" i="0" dirty="0" err="1" smtClean="0">
                <a:solidFill>
                  <a:srgbClr val="000000"/>
                </a:solidFill>
                <a:latin typeface="Arial"/>
                <a:ea typeface="+mn-ea"/>
                <a:cs typeface="+mn-cs"/>
              </a:rPr>
              <a:t>complexe</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déclencher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condition de bus </a:t>
            </a:r>
            <a:r>
              <a:rPr lang="en-US" sz="1100" b="0" i="0" dirty="0" err="1" smtClean="0">
                <a:solidFill>
                  <a:srgbClr val="000000"/>
                </a:solidFill>
                <a:latin typeface="Arial"/>
                <a:ea typeface="+mn-ea"/>
                <a:cs typeface="+mn-cs"/>
              </a:rPr>
              <a:t>série</a:t>
            </a:r>
            <a:r>
              <a:rPr lang="en-US" sz="1100" b="0" i="0" dirty="0" smtClean="0">
                <a:solidFill>
                  <a:srgbClr val="000000"/>
                </a:solidFill>
                <a:latin typeface="Arial"/>
                <a:ea typeface="+mn-ea"/>
                <a:cs typeface="+mn-cs"/>
              </a:rPr>
              <a:t> unique, </a:t>
            </a:r>
            <a:r>
              <a:rPr lang="en-US" sz="1100" b="0" i="0" dirty="0" err="1" smtClean="0">
                <a:solidFill>
                  <a:srgbClr val="000000"/>
                </a:solidFill>
                <a:latin typeface="Arial"/>
                <a:ea typeface="+mn-ea"/>
                <a:cs typeface="+mn-cs"/>
              </a:rPr>
              <a:t>telle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opération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d’écriture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adresse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spécifique</a:t>
            </a:r>
            <a:r>
              <a:rPr lang="en-US" sz="1100" b="0" i="0" dirty="0" smtClean="0">
                <a:solidFill>
                  <a:srgbClr val="000000"/>
                </a:solidFill>
                <a:latin typeface="Arial"/>
                <a:ea typeface="+mn-ea"/>
                <a:cs typeface="+mn-cs"/>
              </a:rPr>
              <a:t>, le mode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I</a:t>
            </a:r>
            <a:r>
              <a:rPr lang="en-US" sz="1100" b="0" i="0" baseline="30000" dirty="0" smtClean="0">
                <a:solidFill>
                  <a:srgbClr val="000000"/>
                </a:solidFill>
                <a:latin typeface="Arial"/>
                <a:ea typeface="+mn-ea"/>
                <a:cs typeface="+mn-cs"/>
              </a:rPr>
              <a:t>2</a:t>
            </a:r>
            <a:r>
              <a:rPr lang="en-US" sz="1100" b="0" i="0" dirty="0" smtClean="0">
                <a:solidFill>
                  <a:srgbClr val="000000"/>
                </a:solidFill>
                <a:latin typeface="Arial"/>
                <a:ea typeface="+mn-ea"/>
                <a:cs typeface="+mn-cs"/>
              </a:rPr>
              <a:t>C </a:t>
            </a:r>
            <a:r>
              <a:rPr lang="en-US" sz="1100" b="0" i="0" dirty="0" err="1" smtClean="0">
                <a:solidFill>
                  <a:srgbClr val="000000"/>
                </a:solidFill>
                <a:latin typeface="Arial"/>
                <a:ea typeface="+mn-ea"/>
                <a:cs typeface="+mn-cs"/>
              </a:rPr>
              <a:t>s’avère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nécessaire</a:t>
            </a:r>
            <a:r>
              <a:rPr lang="en-US" sz="1100" b="0" i="0" dirty="0" smtClean="0">
                <a:solidFill>
                  <a:srgbClr val="000000"/>
                </a:solidFill>
                <a:latin typeface="Arial"/>
                <a:ea typeface="+mn-ea"/>
                <a:cs typeface="+mn-cs"/>
              </a:rPr>
              <a:t>. Le mode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front simple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uniquement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déclencher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franchissements</a:t>
            </a:r>
            <a:r>
              <a:rPr lang="en-US" sz="1100" b="0" i="0" dirty="0" smtClean="0">
                <a:solidFill>
                  <a:srgbClr val="000000"/>
                </a:solidFill>
                <a:latin typeface="Arial"/>
                <a:ea typeface="+mn-ea"/>
                <a:cs typeface="+mn-cs"/>
              </a:rPr>
              <a:t> de front </a:t>
            </a:r>
            <a:r>
              <a:rPr lang="en-US" sz="1100" b="0" i="0" dirty="0" err="1" smtClean="0">
                <a:solidFill>
                  <a:srgbClr val="000000"/>
                </a:solidFill>
                <a:latin typeface="Arial"/>
                <a:ea typeface="+mn-ea"/>
                <a:cs typeface="+mn-cs"/>
              </a:rPr>
              <a:t>aléatoires</a:t>
            </a:r>
            <a:r>
              <a:rPr lang="en-US" sz="1100" b="0" i="0" dirty="0" smtClean="0">
                <a:solidFill>
                  <a:srgbClr val="000000"/>
                </a:solidFill>
                <a:latin typeface="Arial"/>
                <a:ea typeface="+mn-ea"/>
                <a:cs typeface="+mn-cs"/>
              </a:rPr>
              <a:t>.</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spcBef>
                <a:spcPts val="39600"/>
              </a:spcBef>
              <a:spcAft>
                <a:spcPts val="0"/>
              </a:spcAft>
              <a:buNone/>
            </a:pPr>
            <a:r>
              <a:rPr lang="en-US" sz="1100" b="1" i="0" dirty="0" smtClean="0">
                <a:solidFill>
                  <a:srgbClr val="000000"/>
                </a:solidFill>
                <a:latin typeface="Arial"/>
                <a:ea typeface="+mn-ea"/>
                <a:cs typeface="+mn-cs"/>
              </a:rPr>
              <a:t>Principe de </a:t>
            </a:r>
            <a:r>
              <a:rPr lang="en-US" sz="1100" b="1" i="0" dirty="0" err="1" smtClean="0">
                <a:solidFill>
                  <a:srgbClr val="000000"/>
                </a:solidFill>
                <a:latin typeface="Arial"/>
                <a:ea typeface="+mn-ea"/>
                <a:cs typeface="+mn-cs"/>
              </a:rPr>
              <a:t>fonctionnement</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l’oscilloscope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Le </a:t>
            </a:r>
            <a:r>
              <a:rPr lang="en-US" sz="1100" b="0" i="0" dirty="0" err="1" smtClean="0">
                <a:solidFill>
                  <a:srgbClr val="000000"/>
                </a:solidFill>
                <a:latin typeface="Arial"/>
                <a:ea typeface="+mn-ea"/>
                <a:cs typeface="+mn-cs"/>
              </a:rPr>
              <a:t>convertisseur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analogique</a:t>
            </a:r>
            <a:r>
              <a:rPr lang="en-US" sz="1100" b="0" i="0" dirty="0" smtClean="0">
                <a:solidFill>
                  <a:srgbClr val="000000"/>
                </a:solidFill>
                <a:latin typeface="Arial"/>
                <a:ea typeface="+mn-ea"/>
                <a:cs typeface="+mn-cs"/>
              </a:rPr>
              <a:t>/</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 (CAN) et la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d’acquisition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cœur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même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tous</a:t>
            </a:r>
            <a:r>
              <a:rPr lang="en-US" sz="1100" b="0" i="0" dirty="0" smtClean="0">
                <a:solidFill>
                  <a:srgbClr val="000000"/>
                </a:solidFill>
                <a:latin typeface="Arial"/>
                <a:ea typeface="+mn-ea"/>
                <a:cs typeface="+mn-cs"/>
              </a:rPr>
              <a:t> les oscilloscopes à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DSO). Il </a:t>
            </a:r>
            <a:r>
              <a:rPr lang="en-US" sz="1100" b="0" i="0" dirty="0" err="1" smtClean="0">
                <a:solidFill>
                  <a:srgbClr val="000000"/>
                </a:solidFill>
                <a:latin typeface="Arial"/>
                <a:ea typeface="+mn-ea"/>
                <a:cs typeface="+mn-cs"/>
              </a:rPr>
              <a:t>s’agit</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composant</a:t>
            </a:r>
            <a:r>
              <a:rPr lang="en-US" sz="1100" b="0" i="0" dirty="0" smtClean="0">
                <a:solidFill>
                  <a:srgbClr val="000000"/>
                </a:solidFill>
                <a:latin typeface="Arial"/>
                <a:ea typeface="+mn-ea"/>
                <a:cs typeface="+mn-cs"/>
              </a:rPr>
              <a:t> qui capture les images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photos) du signal. Le CAN </a:t>
            </a:r>
            <a:r>
              <a:rPr lang="en-US" sz="1100" b="0" i="0" dirty="0" err="1" smtClean="0">
                <a:solidFill>
                  <a:srgbClr val="000000"/>
                </a:solidFill>
                <a:latin typeface="Arial"/>
                <a:ea typeface="+mn-ea"/>
                <a:cs typeface="+mn-cs"/>
              </a:rPr>
              <a:t>prend</a:t>
            </a:r>
            <a:r>
              <a:rPr lang="en-US" sz="1100" b="0" i="0" dirty="0" smtClean="0">
                <a:solidFill>
                  <a:srgbClr val="000000"/>
                </a:solidFill>
                <a:latin typeface="Arial"/>
                <a:ea typeface="+mn-ea"/>
                <a:cs typeface="+mn-cs"/>
              </a:rPr>
              <a:t> un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analogique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convertit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ensuite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valeur</a:t>
            </a:r>
            <a:r>
              <a:rPr lang="en-US" sz="1100" b="0" i="0" dirty="0" smtClean="0">
                <a:solidFill>
                  <a:srgbClr val="000000"/>
                </a:solidFill>
                <a:latin typeface="Arial"/>
                <a:ea typeface="+mn-ea"/>
                <a:cs typeface="+mn-cs"/>
              </a:rPr>
              <a:t> de tension </a:t>
            </a:r>
            <a:r>
              <a:rPr lang="en-US" sz="1100" b="0" i="0" dirty="0" err="1" smtClean="0">
                <a:solidFill>
                  <a:srgbClr val="000000"/>
                </a:solidFill>
                <a:latin typeface="Arial"/>
                <a:ea typeface="+mn-ea"/>
                <a:cs typeface="+mn-cs"/>
              </a:rPr>
              <a:t>analogique</a:t>
            </a:r>
            <a:r>
              <a:rPr lang="en-US" sz="1100" b="0" i="0" dirty="0" smtClean="0">
                <a:solidFill>
                  <a:srgbClr val="000000"/>
                </a:solidFill>
                <a:latin typeface="Arial"/>
                <a:ea typeface="+mn-ea"/>
                <a:cs typeface="+mn-cs"/>
              </a:rPr>
              <a:t>, à un moment </a:t>
            </a:r>
            <a:r>
              <a:rPr lang="en-US" sz="1100" b="0" i="0" dirty="0" err="1" smtClean="0">
                <a:solidFill>
                  <a:srgbClr val="000000"/>
                </a:solidFill>
                <a:latin typeface="Arial"/>
                <a:ea typeface="+mn-ea"/>
                <a:cs typeface="+mn-cs"/>
              </a:rPr>
              <a:t>donné</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valeur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binaire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règle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générale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opération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réalisée</a:t>
            </a:r>
            <a:r>
              <a:rPr lang="en-US" sz="1100" b="0" i="0" dirty="0" smtClean="0">
                <a:solidFill>
                  <a:srgbClr val="000000"/>
                </a:solidFill>
                <a:latin typeface="Arial"/>
                <a:ea typeface="+mn-ea"/>
                <a:cs typeface="+mn-cs"/>
              </a:rPr>
              <a:t> avec 8 bits de </a:t>
            </a:r>
            <a:r>
              <a:rPr lang="en-US" sz="1100" b="0" i="0" dirty="0" err="1" smtClean="0">
                <a:solidFill>
                  <a:srgbClr val="000000"/>
                </a:solidFill>
                <a:latin typeface="Arial"/>
                <a:ea typeface="+mn-ea"/>
                <a:cs typeface="+mn-cs"/>
              </a:rPr>
              <a:t>résolution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plupart</a:t>
            </a:r>
            <a:r>
              <a:rPr lang="en-US" sz="1100" b="0" i="0" dirty="0" smtClean="0">
                <a:solidFill>
                  <a:srgbClr val="000000"/>
                </a:solidFill>
                <a:latin typeface="Arial"/>
                <a:ea typeface="+mn-ea"/>
                <a:cs typeface="+mn-cs"/>
              </a:rPr>
              <a:t> des DSO </a:t>
            </a:r>
            <a:r>
              <a:rPr lang="en-US" sz="1100" b="0" i="0" dirty="0" err="1" smtClean="0">
                <a:solidFill>
                  <a:srgbClr val="000000"/>
                </a:solidFill>
                <a:latin typeface="Arial"/>
                <a:ea typeface="+mn-ea"/>
                <a:cs typeface="+mn-cs"/>
              </a:rPr>
              <a:t>modernes</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d’autres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termes</a:t>
            </a:r>
            <a:r>
              <a:rPr lang="en-US" sz="1100" b="0" i="0" dirty="0" smtClean="0">
                <a:solidFill>
                  <a:srgbClr val="000000"/>
                </a:solidFill>
                <a:latin typeface="Arial"/>
                <a:ea typeface="+mn-ea"/>
                <a:cs typeface="+mn-cs"/>
              </a:rPr>
              <a:t>, un DSO type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résoudre</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valeurs</a:t>
            </a:r>
            <a:r>
              <a:rPr lang="en-US" sz="1100" b="0" i="0" dirty="0" smtClean="0">
                <a:solidFill>
                  <a:srgbClr val="000000"/>
                </a:solidFill>
                <a:latin typeface="Arial"/>
                <a:ea typeface="+mn-ea"/>
                <a:cs typeface="+mn-cs"/>
              </a:rPr>
              <a:t> de tension de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1 des 256 </a:t>
            </a:r>
            <a:r>
              <a:rPr lang="en-US" sz="1100" b="0" i="0" dirty="0" err="1" smtClean="0">
                <a:solidFill>
                  <a:srgbClr val="000000"/>
                </a:solidFill>
                <a:latin typeface="Arial"/>
                <a:ea typeface="+mn-ea"/>
                <a:cs typeface="+mn-cs"/>
              </a:rPr>
              <a:t>valeurs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possibles</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smtClean="0">
                <a:solidFill>
                  <a:srgbClr val="000000"/>
                </a:solidFill>
                <a:latin typeface="Arial"/>
                <a:ea typeface="+mn-ea"/>
                <a:cs typeface="+mn-cs"/>
              </a:rPr>
              <a:t>Les blocs « </a:t>
            </a:r>
            <a:r>
              <a:rPr lang="en-US" sz="1100" b="0" i="0" dirty="0" err="1" smtClean="0">
                <a:solidFill>
                  <a:srgbClr val="000000"/>
                </a:solidFill>
                <a:latin typeface="Arial"/>
                <a:ea typeface="+mn-ea"/>
                <a:cs typeface="+mn-cs"/>
              </a:rPr>
              <a:t>Atténuateur</a:t>
            </a:r>
            <a:r>
              <a:rPr lang="en-US" sz="1100" b="0" i="0" dirty="0" smtClean="0">
                <a:solidFill>
                  <a:srgbClr val="000000"/>
                </a:solidFill>
                <a:latin typeface="Arial"/>
                <a:ea typeface="+mn-ea"/>
                <a:cs typeface="+mn-cs"/>
              </a:rPr>
              <a:t> », « </a:t>
            </a:r>
            <a:r>
              <a:rPr lang="en-US" sz="1100" b="0" i="0" dirty="0" err="1" smtClean="0">
                <a:solidFill>
                  <a:srgbClr val="000000"/>
                </a:solidFill>
                <a:latin typeface="Arial"/>
                <a:ea typeface="+mn-ea"/>
                <a:cs typeface="+mn-cs"/>
              </a:rPr>
              <a:t>Décalage</a:t>
            </a:r>
            <a:r>
              <a:rPr lang="en-US" sz="1100" b="0" i="0" dirty="0" smtClean="0">
                <a:solidFill>
                  <a:srgbClr val="000000"/>
                </a:solidFill>
                <a:latin typeface="Arial"/>
                <a:ea typeface="+mn-ea"/>
                <a:cs typeface="+mn-cs"/>
              </a:rPr>
              <a:t> CC » et « </a:t>
            </a:r>
            <a:r>
              <a:rPr lang="en-US" sz="1100" b="0" i="0" dirty="0" err="1" smtClean="0">
                <a:solidFill>
                  <a:srgbClr val="000000"/>
                </a:solidFill>
                <a:latin typeface="Arial"/>
                <a:ea typeface="+mn-ea"/>
                <a:cs typeface="+mn-cs"/>
              </a:rPr>
              <a:t>Amplificateur</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effectuent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préalable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telle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sorte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qu’il</a:t>
            </a:r>
            <a:r>
              <a:rPr lang="en-US" sz="1100" b="0" i="0" dirty="0" smtClean="0">
                <a:solidFill>
                  <a:srgbClr val="000000"/>
                </a:solidFill>
                <a:latin typeface="Arial"/>
                <a:ea typeface="+mn-ea"/>
                <a:cs typeface="+mn-cs"/>
              </a:rPr>
              <a:t> se </a:t>
            </a:r>
            <a:r>
              <a:rPr lang="en-US" sz="1100" b="0" i="0" dirty="0" err="1" smtClean="0">
                <a:solidFill>
                  <a:srgbClr val="000000"/>
                </a:solidFill>
                <a:latin typeface="Arial"/>
                <a:ea typeface="+mn-ea"/>
                <a:cs typeface="+mn-cs"/>
              </a:rPr>
              <a:t>situe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plage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dynamique</a:t>
            </a:r>
            <a:r>
              <a:rPr lang="en-US" sz="1100" b="0" i="0" dirty="0" smtClean="0">
                <a:solidFill>
                  <a:srgbClr val="000000"/>
                </a:solidFill>
                <a:latin typeface="Arial"/>
                <a:ea typeface="+mn-ea"/>
                <a:cs typeface="+mn-cs"/>
              </a:rPr>
              <a:t> fixe du CAN. </a:t>
            </a:r>
            <a:r>
              <a:rPr lang="en-US" sz="1100" b="0" i="0" dirty="0" err="1" smtClean="0">
                <a:solidFill>
                  <a:srgbClr val="000000"/>
                </a:solidFill>
                <a:latin typeface="Arial"/>
                <a:ea typeface="+mn-ea"/>
                <a:cs typeface="+mn-cs"/>
              </a:rPr>
              <a:t>Lorsque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faites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tourner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réglage</a:t>
            </a:r>
            <a:r>
              <a:rPr lang="en-US" sz="1100" b="0" i="0" dirty="0" smtClean="0">
                <a:solidFill>
                  <a:srgbClr val="000000"/>
                </a:solidFill>
                <a:latin typeface="Arial"/>
                <a:ea typeface="+mn-ea"/>
                <a:cs typeface="+mn-cs"/>
              </a:rPr>
              <a:t> V/div, </a:t>
            </a:r>
            <a:r>
              <a:rPr lang="en-US" sz="1100" b="0" i="0" dirty="0" err="1" smtClean="0">
                <a:solidFill>
                  <a:srgbClr val="000000"/>
                </a:solidFill>
                <a:latin typeface="Arial"/>
                <a:ea typeface="+mn-ea"/>
                <a:cs typeface="+mn-cs"/>
              </a:rPr>
              <a:t>cela</a:t>
            </a:r>
            <a:r>
              <a:rPr lang="en-US" sz="1100" b="0" i="0" dirty="0" smtClean="0">
                <a:solidFill>
                  <a:srgbClr val="000000"/>
                </a:solidFill>
                <a:latin typeface="Arial"/>
                <a:ea typeface="+mn-ea"/>
                <a:cs typeface="+mn-cs"/>
              </a:rPr>
              <a:t> a pour </a:t>
            </a:r>
            <a:r>
              <a:rPr lang="en-US" sz="1100" b="0" i="0" dirty="0" err="1" smtClean="0">
                <a:solidFill>
                  <a:srgbClr val="000000"/>
                </a:solidFill>
                <a:latin typeface="Arial"/>
                <a:ea typeface="+mn-ea"/>
                <a:cs typeface="+mn-cs"/>
              </a:rPr>
              <a:t>effet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configurer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réseaux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diviseurs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spécifiques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bloc </a:t>
            </a:r>
            <a:r>
              <a:rPr lang="en-US" sz="1100" b="0" i="0" dirty="0" err="1" smtClean="0">
                <a:solidFill>
                  <a:srgbClr val="000000"/>
                </a:solidFill>
                <a:latin typeface="Arial"/>
                <a:ea typeface="+mn-ea"/>
                <a:cs typeface="+mn-cs"/>
              </a:rPr>
              <a:t>Atténuateur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réduire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éventuellement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l’amplitude</a:t>
            </a:r>
            <a:r>
              <a:rPr lang="en-US" sz="1100" b="0" i="0" dirty="0" smtClean="0">
                <a:solidFill>
                  <a:srgbClr val="000000"/>
                </a:solidFill>
                <a:latin typeface="Arial"/>
                <a:ea typeface="+mn-ea"/>
                <a:cs typeface="+mn-cs"/>
              </a:rPr>
              <a:t> du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Ce </a:t>
            </a:r>
            <a:r>
              <a:rPr lang="en-US" sz="1100" b="0" i="0" dirty="0" err="1" smtClean="0">
                <a:solidFill>
                  <a:srgbClr val="000000"/>
                </a:solidFill>
                <a:latin typeface="Arial"/>
                <a:ea typeface="+mn-ea"/>
                <a:cs typeface="+mn-cs"/>
              </a:rPr>
              <a:t>réglage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définit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également</a:t>
            </a:r>
            <a:r>
              <a:rPr lang="en-US" sz="1100" b="0" i="0" dirty="0" smtClean="0">
                <a:solidFill>
                  <a:srgbClr val="000000"/>
                </a:solidFill>
                <a:latin typeface="Arial"/>
                <a:ea typeface="+mn-ea"/>
                <a:cs typeface="+mn-cs"/>
              </a:rPr>
              <a:t> le gain de </a:t>
            </a:r>
            <a:r>
              <a:rPr lang="en-US" sz="1100" b="0" i="0" dirty="0" err="1" smtClean="0">
                <a:solidFill>
                  <a:srgbClr val="000000"/>
                </a:solidFill>
                <a:latin typeface="Arial"/>
                <a:ea typeface="+mn-ea"/>
                <a:cs typeface="+mn-cs"/>
              </a:rPr>
              <a:t>l’amplificateur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réglage</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de position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modifie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décalage</a:t>
            </a:r>
            <a:r>
              <a:rPr lang="en-US" sz="1100" b="0" i="0" dirty="0" smtClean="0">
                <a:solidFill>
                  <a:srgbClr val="000000"/>
                </a:solidFill>
                <a:latin typeface="Arial"/>
                <a:ea typeface="+mn-ea"/>
                <a:cs typeface="+mn-cs"/>
              </a:rPr>
              <a:t> CC. </a:t>
            </a:r>
            <a:r>
              <a:rPr lang="en-US" sz="1100" b="0" i="0" dirty="0" err="1" smtClean="0">
                <a:solidFill>
                  <a:srgbClr val="000000"/>
                </a:solidFill>
                <a:latin typeface="Arial"/>
                <a:ea typeface="+mn-ea"/>
                <a:cs typeface="+mn-cs"/>
              </a:rPr>
              <a:t>Ici</a:t>
            </a:r>
            <a:r>
              <a:rPr lang="en-US" sz="1100" b="0" i="0" dirty="0" smtClean="0">
                <a:solidFill>
                  <a:srgbClr val="000000"/>
                </a:solidFill>
                <a:latin typeface="Arial"/>
                <a:ea typeface="+mn-ea"/>
                <a:cs typeface="+mn-cs"/>
              </a:rPr>
              <a:t> encore, </a:t>
            </a:r>
            <a:r>
              <a:rPr lang="en-US" sz="1100" b="0" i="0" dirty="0" err="1" smtClean="0">
                <a:solidFill>
                  <a:srgbClr val="000000"/>
                </a:solidFill>
                <a:latin typeface="Arial"/>
                <a:ea typeface="+mn-ea"/>
                <a:cs typeface="+mn-cs"/>
              </a:rPr>
              <a:t>l’objectif</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d’amener</a:t>
            </a:r>
            <a:r>
              <a:rPr lang="en-US" sz="1100" b="0" i="0" dirty="0" smtClean="0">
                <a:solidFill>
                  <a:srgbClr val="000000"/>
                </a:solidFill>
                <a:latin typeface="Arial"/>
                <a:ea typeface="+mn-ea"/>
                <a:cs typeface="+mn-cs"/>
              </a:rPr>
              <a:t> le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qui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présenter</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décalage</a:t>
            </a:r>
            <a:r>
              <a:rPr lang="en-US" sz="1100" b="0" i="0" dirty="0" smtClean="0">
                <a:solidFill>
                  <a:srgbClr val="000000"/>
                </a:solidFill>
                <a:latin typeface="Arial"/>
                <a:ea typeface="+mn-ea"/>
                <a:cs typeface="+mn-cs"/>
              </a:rPr>
              <a:t> CC </a:t>
            </a:r>
            <a:r>
              <a:rPr lang="en-US" sz="1100" b="0" i="0" dirty="0" err="1" smtClean="0">
                <a:solidFill>
                  <a:srgbClr val="000000"/>
                </a:solidFill>
                <a:latin typeface="Arial"/>
                <a:ea typeface="+mn-ea"/>
                <a:cs typeface="+mn-cs"/>
              </a:rPr>
              <a:t>spécifique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plage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dynamique</a:t>
            </a:r>
            <a:r>
              <a:rPr lang="en-US" sz="1100" b="0" i="0" dirty="0" smtClean="0">
                <a:solidFill>
                  <a:srgbClr val="000000"/>
                </a:solidFill>
                <a:latin typeface="Arial"/>
                <a:ea typeface="+mn-ea"/>
                <a:cs typeface="+mn-cs"/>
              </a:rPr>
              <a:t> fixe du CAN.</a:t>
            </a:r>
          </a:p>
          <a:p>
            <a:pPr algn="l">
              <a:spcBef>
                <a:spcPts val="39600"/>
              </a:spcBef>
              <a:spcAft>
                <a:spcPts val="0"/>
              </a:spcAft>
              <a:buNone/>
            </a:pPr>
            <a:r>
              <a:rPr lang="en-US" sz="1100" b="0" i="0" dirty="0" smtClean="0">
                <a:solidFill>
                  <a:srgbClr val="000000"/>
                </a:solidFill>
                <a:latin typeface="Arial"/>
                <a:ea typeface="+mn-ea"/>
                <a:cs typeface="+mn-cs"/>
              </a:rPr>
              <a:t>Les blocs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et de base de temps </a:t>
            </a:r>
            <a:r>
              <a:rPr lang="en-US" sz="1100" b="0" i="0" dirty="0" err="1" smtClean="0">
                <a:solidFill>
                  <a:srgbClr val="000000"/>
                </a:solidFill>
                <a:latin typeface="Arial"/>
                <a:ea typeface="+mn-ea"/>
                <a:cs typeface="+mn-cs"/>
              </a:rPr>
              <a:t>contrôlent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et la </a:t>
            </a:r>
            <a:r>
              <a:rPr lang="en-US" sz="1100" b="0" i="0" dirty="0" err="1" smtClean="0">
                <a:solidFill>
                  <a:srgbClr val="000000"/>
                </a:solidFill>
                <a:latin typeface="Arial"/>
                <a:ea typeface="+mn-ea"/>
                <a:cs typeface="+mn-cs"/>
              </a:rPr>
              <a:t>vitesse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d’échantillonnage</a:t>
            </a:r>
            <a:r>
              <a:rPr lang="en-US" sz="1100" b="0" i="0" dirty="0" smtClean="0">
                <a:solidFill>
                  <a:srgbClr val="000000"/>
                </a:solidFill>
                <a:latin typeface="Arial"/>
                <a:ea typeface="+mn-ea"/>
                <a:cs typeface="+mn-cs"/>
              </a:rPr>
              <a:t> (capture </a:t>
            </a:r>
            <a:r>
              <a:rPr lang="en-US" sz="1100" b="0" i="0" dirty="0" err="1" smtClean="0">
                <a:solidFill>
                  <a:srgbClr val="000000"/>
                </a:solidFill>
                <a:latin typeface="Arial"/>
                <a:ea typeface="+mn-ea"/>
                <a:cs typeface="+mn-cs"/>
              </a:rPr>
              <a:t>d’images</a:t>
            </a:r>
            <a:r>
              <a:rPr lang="en-US" sz="1100" b="0" i="0" dirty="0" smtClean="0">
                <a:solidFill>
                  <a:srgbClr val="000000"/>
                </a:solidFill>
                <a:latin typeface="Arial"/>
                <a:ea typeface="+mn-ea"/>
                <a:cs typeface="+mn-cs"/>
              </a:rPr>
              <a:t>) du CAN. Le signal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indique</a:t>
            </a:r>
            <a:r>
              <a:rPr lang="en-US" sz="1100" b="0" i="0" dirty="0" smtClean="0">
                <a:solidFill>
                  <a:srgbClr val="000000"/>
                </a:solidFill>
                <a:latin typeface="Arial"/>
                <a:ea typeface="+mn-ea"/>
                <a:cs typeface="+mn-cs"/>
              </a:rPr>
              <a:t>, en fait, au bloc base de temps à </a:t>
            </a:r>
            <a:r>
              <a:rPr lang="en-US" sz="1100" b="0" i="0" dirty="0" err="1" smtClean="0">
                <a:solidFill>
                  <a:srgbClr val="000000"/>
                </a:solidFill>
                <a:latin typeface="Arial"/>
                <a:ea typeface="+mn-ea"/>
                <a:cs typeface="+mn-cs"/>
              </a:rPr>
              <a:t>quel</a:t>
            </a:r>
            <a:r>
              <a:rPr lang="en-US" sz="1100" b="0" i="0" dirty="0" smtClean="0">
                <a:solidFill>
                  <a:srgbClr val="000000"/>
                </a:solidFill>
                <a:latin typeface="Arial"/>
                <a:ea typeface="+mn-ea"/>
                <a:cs typeface="+mn-cs"/>
              </a:rPr>
              <a:t> moment </a:t>
            </a:r>
            <a:r>
              <a:rPr lang="en-US" sz="1100" b="0" i="0" dirty="0" err="1" smtClean="0">
                <a:solidFill>
                  <a:srgbClr val="000000"/>
                </a:solidFill>
                <a:latin typeface="Arial"/>
                <a:ea typeface="+mn-ea"/>
                <a:cs typeface="+mn-cs"/>
              </a:rPr>
              <a:t>doit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cesser</a:t>
            </a:r>
            <a:r>
              <a:rPr lang="en-US" sz="1100" b="0" i="0" dirty="0" smtClean="0">
                <a:solidFill>
                  <a:srgbClr val="000000"/>
                </a:solidFill>
                <a:latin typeface="Arial"/>
                <a:ea typeface="+mn-ea"/>
                <a:cs typeface="+mn-cs"/>
              </a:rPr>
              <a:t> la capture des acquisitions (images). Par </a:t>
            </a:r>
            <a:r>
              <a:rPr lang="en-US" sz="1100" b="0" i="0" dirty="0" err="1" smtClean="0">
                <a:solidFill>
                  <a:srgbClr val="000000"/>
                </a:solidFill>
                <a:latin typeface="Arial"/>
                <a:ea typeface="+mn-ea"/>
                <a:cs typeface="+mn-cs"/>
              </a:rPr>
              <a:t>exemple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profondeur</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d’un oscilloscope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de 1 000 points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échantillons</a:t>
            </a:r>
            <a:r>
              <a:rPr lang="en-US" sz="1100" b="0" i="0" dirty="0" smtClean="0">
                <a:solidFill>
                  <a:srgbClr val="000000"/>
                </a:solidFill>
                <a:latin typeface="Arial"/>
                <a:ea typeface="+mn-ea"/>
                <a:cs typeface="+mn-cs"/>
              </a:rPr>
              <a:t> par acquisition) et </a:t>
            </a:r>
            <a:r>
              <a:rPr lang="en-US" sz="1100" b="0" i="0" dirty="0" err="1" smtClean="0">
                <a:solidFill>
                  <a:srgbClr val="000000"/>
                </a:solidFill>
                <a:latin typeface="Arial"/>
                <a:ea typeface="+mn-ea"/>
                <a:cs typeface="+mn-cs"/>
              </a:rPr>
              <a:t>si</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a </a:t>
            </a:r>
            <a:r>
              <a:rPr lang="en-US" sz="1100" b="0" i="0" dirty="0" err="1" smtClean="0">
                <a:solidFill>
                  <a:srgbClr val="000000"/>
                </a:solidFill>
                <a:latin typeface="Arial"/>
                <a:ea typeface="+mn-ea"/>
                <a:cs typeface="+mn-cs"/>
              </a:rPr>
              <a:t>été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configuré</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déclencher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exactement</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centre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le bloc base de temps </a:t>
            </a:r>
            <a:r>
              <a:rPr lang="en-US" sz="1100" b="0" i="0" dirty="0" err="1" smtClean="0">
                <a:solidFill>
                  <a:srgbClr val="000000"/>
                </a:solidFill>
                <a:latin typeface="Arial"/>
                <a:ea typeface="+mn-ea"/>
                <a:cs typeface="+mn-cs"/>
              </a:rPr>
              <a:t>permet</a:t>
            </a:r>
            <a:r>
              <a:rPr lang="en-US" sz="1100" b="0" i="0" dirty="0" smtClean="0">
                <a:solidFill>
                  <a:srgbClr val="000000"/>
                </a:solidFill>
                <a:latin typeface="Arial"/>
                <a:ea typeface="+mn-ea"/>
                <a:cs typeface="+mn-cs"/>
              </a:rPr>
              <a:t> aux blocs CAN/</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d’échantillonner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l’entrée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continu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de commander le </a:t>
            </a:r>
            <a:r>
              <a:rPr lang="en-US" sz="1100" b="0" i="0" dirty="0" err="1" smtClean="0">
                <a:solidFill>
                  <a:srgbClr val="000000"/>
                </a:solidFill>
                <a:latin typeface="Arial"/>
                <a:ea typeface="+mn-ea"/>
                <a:cs typeface="+mn-cs"/>
              </a:rPr>
              <a:t>remplissage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moins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moitié</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Dès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qu’un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événement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se </a:t>
            </a:r>
            <a:r>
              <a:rPr lang="en-US" sz="1100" b="0" i="0" dirty="0" err="1" smtClean="0">
                <a:solidFill>
                  <a:srgbClr val="000000"/>
                </a:solidFill>
                <a:latin typeface="Arial"/>
                <a:ea typeface="+mn-ea"/>
                <a:cs typeface="+mn-cs"/>
              </a:rPr>
              <a:t>produit</a:t>
            </a:r>
            <a:r>
              <a:rPr lang="en-US" sz="1100" b="0" i="0" dirty="0" smtClean="0">
                <a:solidFill>
                  <a:srgbClr val="000000"/>
                </a:solidFill>
                <a:latin typeface="Arial"/>
                <a:ea typeface="+mn-ea"/>
                <a:cs typeface="+mn-cs"/>
              </a:rPr>
              <a:t>, le bloc base de temps </a:t>
            </a:r>
            <a:r>
              <a:rPr lang="en-US" sz="1100" b="0" i="0" dirty="0" err="1" smtClean="0">
                <a:solidFill>
                  <a:srgbClr val="000000"/>
                </a:solidFill>
                <a:latin typeface="Arial"/>
                <a:ea typeface="+mn-ea"/>
                <a:cs typeface="+mn-cs"/>
              </a:rPr>
              <a:t>permet</a:t>
            </a:r>
            <a:r>
              <a:rPr lang="en-US" sz="1100" b="0" i="0" dirty="0" smtClean="0">
                <a:solidFill>
                  <a:srgbClr val="000000"/>
                </a:solidFill>
                <a:latin typeface="Arial"/>
                <a:ea typeface="+mn-ea"/>
                <a:cs typeface="+mn-cs"/>
              </a:rPr>
              <a:t> aux blocs CAN/</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de capturer 500 </a:t>
            </a:r>
            <a:r>
              <a:rPr lang="en-US" sz="1100" b="0" i="0" dirty="0" err="1" smtClean="0">
                <a:solidFill>
                  <a:srgbClr val="000000"/>
                </a:solidFill>
                <a:latin typeface="Arial"/>
                <a:ea typeface="+mn-ea"/>
                <a:cs typeface="+mn-cs"/>
              </a:rPr>
              <a:t>échantillons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supplémentaires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l’arrêt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l’échantillonnage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cas</a:t>
            </a:r>
            <a:r>
              <a:rPr lang="en-US" sz="1100" b="0" i="0" dirty="0" smtClean="0">
                <a:solidFill>
                  <a:srgbClr val="000000"/>
                </a:solidFill>
                <a:latin typeface="Arial"/>
                <a:ea typeface="+mn-ea"/>
                <a:cs typeface="+mn-cs"/>
              </a:rPr>
              <a:t>, les 500 premiers </a:t>
            </a:r>
            <a:r>
              <a:rPr lang="en-US" sz="1100" b="0" i="0" dirty="0" err="1" smtClean="0">
                <a:solidFill>
                  <a:srgbClr val="000000"/>
                </a:solidFill>
                <a:latin typeface="Arial"/>
                <a:ea typeface="+mn-ea"/>
                <a:cs typeface="+mn-cs"/>
              </a:rPr>
              <a:t>échantillons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présents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d’acquisition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représentent</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données</a:t>
            </a:r>
            <a:r>
              <a:rPr lang="en-US" sz="1100" b="0" i="0" dirty="0" smtClean="0">
                <a:solidFill>
                  <a:srgbClr val="000000"/>
                </a:solidFill>
                <a:latin typeface="Arial"/>
                <a:ea typeface="+mn-ea"/>
                <a:cs typeface="+mn-cs"/>
              </a:rPr>
              <a:t> de signal </a:t>
            </a:r>
            <a:r>
              <a:rPr lang="en-US" sz="1100" b="0" i="0" dirty="0" err="1" smtClean="0">
                <a:solidFill>
                  <a:srgbClr val="000000"/>
                </a:solidFill>
                <a:latin typeface="Arial"/>
                <a:ea typeface="+mn-ea"/>
                <a:cs typeface="+mn-cs"/>
              </a:rPr>
              <a:t>avant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l’événement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tandis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les 500 </a:t>
            </a:r>
            <a:r>
              <a:rPr lang="en-US" sz="1100" b="0" i="0" dirty="0" err="1" smtClean="0">
                <a:solidFill>
                  <a:srgbClr val="000000"/>
                </a:solidFill>
                <a:latin typeface="Arial"/>
                <a:ea typeface="+mn-ea"/>
                <a:cs typeface="+mn-cs"/>
              </a:rPr>
              <a:t>derniers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représentent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mêmes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données</a:t>
            </a:r>
            <a:r>
              <a:rPr lang="en-US" sz="1100" b="0" i="0" dirty="0" smtClean="0">
                <a:solidFill>
                  <a:srgbClr val="000000"/>
                </a:solidFill>
                <a:latin typeface="Arial"/>
                <a:ea typeface="+mn-ea"/>
                <a:cs typeface="+mn-cs"/>
              </a:rPr>
              <a:t> après </a:t>
            </a:r>
            <a:r>
              <a:rPr lang="en-US" sz="1100" b="0" i="0" dirty="0" err="1" smtClean="0">
                <a:solidFill>
                  <a:srgbClr val="000000"/>
                </a:solidFill>
                <a:latin typeface="Arial"/>
                <a:ea typeface="+mn-ea"/>
                <a:cs typeface="+mn-cs"/>
              </a:rPr>
              <a:t>l’événement</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err="1" smtClean="0">
                <a:solidFill>
                  <a:srgbClr val="000000"/>
                </a:solidFill>
                <a:latin typeface="Arial"/>
                <a:ea typeface="+mn-ea"/>
                <a:cs typeface="+mn-cs"/>
              </a:rPr>
              <a:t>Lorsqu’un</a:t>
            </a:r>
            <a:r>
              <a:rPr lang="en-US" sz="1100" b="0" i="0" dirty="0" smtClean="0">
                <a:solidFill>
                  <a:srgbClr val="000000"/>
                </a:solidFill>
                <a:latin typeface="Arial"/>
                <a:ea typeface="+mn-ea"/>
                <a:cs typeface="+mn-cs"/>
              </a:rPr>
              <a:t> cycle </a:t>
            </a:r>
            <a:r>
              <a:rPr lang="en-US" sz="1100" b="0" i="0" dirty="0" err="1" smtClean="0">
                <a:solidFill>
                  <a:srgbClr val="000000"/>
                </a:solidFill>
                <a:latin typeface="Arial"/>
                <a:ea typeface="+mn-ea"/>
                <a:cs typeface="+mn-cs"/>
              </a:rPr>
              <a:t>d’acquisition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terminé</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échantillons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stockés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d’acquisition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doivent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être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traités</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vue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l’affichage</a:t>
            </a:r>
            <a:r>
              <a:rPr lang="en-US" sz="1100" b="0" i="0" dirty="0" smtClean="0">
                <a:solidFill>
                  <a:srgbClr val="000000"/>
                </a:solidFill>
                <a:latin typeface="Arial"/>
                <a:ea typeface="+mn-ea"/>
                <a:cs typeface="+mn-cs"/>
              </a:rPr>
              <a:t>. Les DSO </a:t>
            </a:r>
            <a:r>
              <a:rPr lang="en-US" sz="1100" b="0" i="0" dirty="0" err="1" smtClean="0">
                <a:solidFill>
                  <a:srgbClr val="000000"/>
                </a:solidFill>
                <a:latin typeface="Arial"/>
                <a:ea typeface="+mn-ea"/>
                <a:cs typeface="+mn-cs"/>
              </a:rPr>
              <a:t>d’ancienne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génération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utilisaient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unité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centrale</a:t>
            </a:r>
            <a:r>
              <a:rPr lang="en-US" sz="1100" b="0" i="0" dirty="0" smtClean="0">
                <a:solidFill>
                  <a:srgbClr val="000000"/>
                </a:solidFill>
                <a:latin typeface="Arial"/>
                <a:ea typeface="+mn-ea"/>
                <a:cs typeface="+mn-cs"/>
              </a:rPr>
              <a:t> pour lire les </a:t>
            </a:r>
            <a:r>
              <a:rPr lang="en-US" sz="1100" b="0" i="0" dirty="0" err="1" smtClean="0">
                <a:solidFill>
                  <a:srgbClr val="000000"/>
                </a:solidFill>
                <a:latin typeface="Arial"/>
                <a:ea typeface="+mn-ea"/>
                <a:cs typeface="+mn-cs"/>
              </a:rPr>
              <a:t>données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situées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d’acquisition</a:t>
            </a:r>
            <a:r>
              <a:rPr lang="en-US" sz="1100" b="0" i="0" dirty="0" smtClean="0">
                <a:solidFill>
                  <a:srgbClr val="000000"/>
                </a:solidFill>
                <a:latin typeface="Arial"/>
                <a:ea typeface="+mn-ea"/>
                <a:cs typeface="+mn-cs"/>
              </a:rPr>
              <a:t> (à raison d’un </a:t>
            </a:r>
            <a:r>
              <a:rPr lang="en-US" sz="1100" b="0" i="0" dirty="0" err="1" smtClean="0">
                <a:solidFill>
                  <a:srgbClr val="000000"/>
                </a:solidFill>
                <a:latin typeface="Arial"/>
                <a:ea typeface="+mn-ea"/>
                <a:cs typeface="+mn-cs"/>
              </a:rPr>
              <a:t>échantillon</a:t>
            </a:r>
            <a:r>
              <a:rPr lang="en-US" sz="1100" b="0" i="0" dirty="0" smtClean="0">
                <a:solidFill>
                  <a:srgbClr val="000000"/>
                </a:solidFill>
                <a:latin typeface="Arial"/>
                <a:ea typeface="+mn-ea"/>
                <a:cs typeface="+mn-cs"/>
              </a:rPr>
              <a:t> à la </a:t>
            </a:r>
            <a:r>
              <a:rPr lang="en-US" sz="1100" b="0" i="0" dirty="0" err="1" smtClean="0">
                <a:solidFill>
                  <a:srgbClr val="000000"/>
                </a:solidFill>
                <a:latin typeface="Arial"/>
                <a:ea typeface="+mn-ea"/>
                <a:cs typeface="+mn-cs"/>
              </a:rPr>
              <a:t>fois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traiter</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données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puis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réenregistrer</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données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échantillonnées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d’affichage</a:t>
            </a:r>
            <a:r>
              <a:rPr lang="en-US" sz="1100" b="0" i="0" dirty="0" smtClean="0">
                <a:solidFill>
                  <a:srgbClr val="000000"/>
                </a:solidFill>
                <a:latin typeface="Arial"/>
                <a:ea typeface="+mn-ea"/>
                <a:cs typeface="+mn-cs"/>
              </a:rPr>
              <a:t>. Ce </a:t>
            </a:r>
            <a:r>
              <a:rPr lang="en-US" sz="1100" b="0" i="0" dirty="0" err="1" smtClean="0">
                <a:solidFill>
                  <a:srgbClr val="000000"/>
                </a:solidFill>
                <a:latin typeface="Arial"/>
                <a:ea typeface="+mn-ea"/>
                <a:cs typeface="+mn-cs"/>
              </a:rPr>
              <a:t>processus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très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vorace</a:t>
            </a:r>
            <a:r>
              <a:rPr lang="en-US" sz="1100" b="0" i="0" dirty="0" smtClean="0">
                <a:solidFill>
                  <a:srgbClr val="000000"/>
                </a:solidFill>
                <a:latin typeface="Arial"/>
                <a:ea typeface="+mn-ea"/>
                <a:cs typeface="+mn-cs"/>
              </a:rPr>
              <a:t> en temps, se </a:t>
            </a:r>
            <a:r>
              <a:rPr lang="en-US" sz="1100" b="0" i="0" dirty="0" err="1" smtClean="0">
                <a:solidFill>
                  <a:srgbClr val="000000"/>
                </a:solidFill>
                <a:latin typeface="Arial"/>
                <a:ea typeface="+mn-ea"/>
                <a:cs typeface="+mn-cs"/>
              </a:rPr>
              <a:t>traduisait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parfois</a:t>
            </a:r>
            <a:r>
              <a:rPr lang="en-US" sz="1100" b="0" i="0" dirty="0" smtClean="0">
                <a:solidFill>
                  <a:srgbClr val="000000"/>
                </a:solidFill>
                <a:latin typeface="Arial"/>
                <a:ea typeface="+mn-ea"/>
                <a:cs typeface="+mn-cs"/>
              </a:rPr>
              <a:t> par de </a:t>
            </a:r>
            <a:r>
              <a:rPr lang="en-US" sz="1100" b="0" i="0" dirty="0" err="1" smtClean="0">
                <a:solidFill>
                  <a:srgbClr val="000000"/>
                </a:solidFill>
                <a:latin typeface="Arial"/>
                <a:ea typeface="+mn-ea"/>
                <a:cs typeface="+mn-cs"/>
              </a:rPr>
              <a:t>faibles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vitesses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rafraîchissement</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particulier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lors</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traitement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d’enregistrements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très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profonds</a:t>
            </a:r>
            <a:r>
              <a:rPr lang="en-US" sz="1100" b="0" i="0" dirty="0" smtClean="0">
                <a:solidFill>
                  <a:srgbClr val="000000"/>
                </a:solidFill>
                <a:latin typeface="Arial"/>
                <a:ea typeface="+mn-ea"/>
                <a:cs typeface="+mn-cs"/>
              </a:rPr>
              <a:t>. Bon </a:t>
            </a:r>
            <a:r>
              <a:rPr lang="en-US" sz="1100" b="0" i="0" dirty="0" err="1" smtClean="0">
                <a:solidFill>
                  <a:srgbClr val="000000"/>
                </a:solidFill>
                <a:latin typeface="Arial"/>
                <a:ea typeface="+mn-ea"/>
                <a:cs typeface="+mn-cs"/>
              </a:rPr>
              <a:t>nombre</a:t>
            </a:r>
            <a:r>
              <a:rPr lang="en-US" sz="1100" b="0" i="0" dirty="0" smtClean="0">
                <a:solidFill>
                  <a:srgbClr val="000000"/>
                </a:solidFill>
                <a:latin typeface="Arial"/>
                <a:ea typeface="+mn-ea"/>
                <a:cs typeface="+mn-cs"/>
              </a:rPr>
              <a:t> des DSO plus </a:t>
            </a:r>
            <a:r>
              <a:rPr lang="en-US" sz="1100" b="0" i="0" dirty="0" err="1" smtClean="0">
                <a:solidFill>
                  <a:srgbClr val="000000"/>
                </a:solidFill>
                <a:latin typeface="Arial"/>
                <a:ea typeface="+mn-ea"/>
                <a:cs typeface="+mn-cs"/>
              </a:rPr>
              <a:t>récents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utilisent</a:t>
            </a:r>
            <a:r>
              <a:rPr lang="en-US" sz="1100" b="0" i="0" dirty="0" smtClean="0">
                <a:solidFill>
                  <a:srgbClr val="000000"/>
                </a:solidFill>
                <a:latin typeface="Arial"/>
                <a:ea typeface="+mn-ea"/>
                <a:cs typeface="+mn-cs"/>
              </a:rPr>
              <a:t> des DSP </a:t>
            </a:r>
            <a:r>
              <a:rPr lang="en-US" sz="1100" b="0" i="0" dirty="0" err="1" smtClean="0">
                <a:solidFill>
                  <a:srgbClr val="000000"/>
                </a:solidFill>
                <a:latin typeface="Arial"/>
                <a:ea typeface="+mn-ea"/>
                <a:cs typeface="+mn-cs"/>
              </a:rPr>
              <a:t>dédiés</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personnalisés</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traiter</a:t>
            </a:r>
            <a:r>
              <a:rPr lang="en-US" sz="1100" b="0" i="0" dirty="0" smtClean="0">
                <a:solidFill>
                  <a:srgbClr val="000000"/>
                </a:solidFill>
                <a:latin typeface="Arial"/>
                <a:ea typeface="+mn-ea"/>
                <a:cs typeface="+mn-cs"/>
              </a:rPr>
              <a:t>/</a:t>
            </a:r>
            <a:r>
              <a:rPr lang="en-US" sz="1100" b="0" i="0" dirty="0" err="1" smtClean="0">
                <a:solidFill>
                  <a:srgbClr val="000000"/>
                </a:solidFill>
                <a:latin typeface="Arial"/>
                <a:ea typeface="+mn-ea"/>
                <a:cs typeface="+mn-cs"/>
              </a:rPr>
              <a:t>filtrer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numériquement</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données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puis</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canaliser</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efficacement</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données</a:t>
            </a:r>
            <a:r>
              <a:rPr lang="en-US" sz="1100" b="0" i="0" dirty="0" smtClean="0">
                <a:solidFill>
                  <a:srgbClr val="000000"/>
                </a:solidFill>
                <a:latin typeface="Arial"/>
                <a:ea typeface="+mn-ea"/>
                <a:cs typeface="+mn-cs"/>
              </a:rPr>
              <a:t> de signal </a:t>
            </a:r>
            <a:r>
              <a:rPr lang="en-US" sz="1100" b="0" i="0" dirty="0" err="1" smtClean="0">
                <a:solidFill>
                  <a:srgbClr val="000000"/>
                </a:solidFill>
                <a:latin typeface="Arial"/>
                <a:ea typeface="+mn-ea"/>
                <a:cs typeface="+mn-cs"/>
              </a:rPr>
              <a:t>vers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d’affichage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d’améliorer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débit</a:t>
            </a:r>
            <a:r>
              <a:rPr lang="en-US" sz="1100" b="0" i="0" dirty="0" smtClean="0">
                <a:solidFill>
                  <a:srgbClr val="000000"/>
                </a:solidFill>
                <a:latin typeface="Arial"/>
                <a:ea typeface="+mn-ea"/>
                <a:cs typeface="+mn-cs"/>
              </a:rPr>
              <a:t> et les </a:t>
            </a:r>
            <a:r>
              <a:rPr lang="en-US" sz="1100" b="0" i="0" dirty="0" err="1" smtClean="0">
                <a:solidFill>
                  <a:srgbClr val="000000"/>
                </a:solidFill>
                <a:latin typeface="Arial"/>
                <a:ea typeface="+mn-ea"/>
                <a:cs typeface="+mn-cs"/>
              </a:rPr>
              <a:t>vitesses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rafraîchissement</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Spécifications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fonctionnelles</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l’oscilloscope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présente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nombreuses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spécifications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différentes</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toutefois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constitue</a:t>
            </a:r>
            <a:r>
              <a:rPr lang="en-US" sz="1100" b="0" i="0" dirty="0" smtClean="0">
                <a:solidFill>
                  <a:srgbClr val="000000"/>
                </a:solidFill>
                <a:latin typeface="Arial"/>
                <a:ea typeface="+mn-ea"/>
                <a:cs typeface="+mn-cs"/>
              </a:rPr>
              <a:t> la plus </a:t>
            </a:r>
            <a:r>
              <a:rPr lang="en-US" sz="1100" b="0" i="0" dirty="0" err="1" smtClean="0">
                <a:solidFill>
                  <a:srgbClr val="000000"/>
                </a:solidFill>
                <a:latin typeface="Arial"/>
                <a:ea typeface="+mn-ea"/>
                <a:cs typeface="+mn-cs"/>
              </a:rPr>
              <a:t>importante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elles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la plus </a:t>
            </a:r>
            <a:r>
              <a:rPr lang="en-US" sz="1100" b="0" i="0" dirty="0" err="1" smtClean="0">
                <a:solidFill>
                  <a:srgbClr val="000000"/>
                </a:solidFill>
                <a:latin typeface="Arial"/>
                <a:ea typeface="+mn-ea"/>
                <a:cs typeface="+mn-cs"/>
              </a:rPr>
              <a:t>élevée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qu’un</a:t>
            </a:r>
            <a:r>
              <a:rPr lang="en-US" sz="1100" b="0" i="0" dirty="0" smtClean="0">
                <a:solidFill>
                  <a:srgbClr val="000000"/>
                </a:solidFill>
                <a:latin typeface="Arial"/>
                <a:ea typeface="+mn-ea"/>
                <a:cs typeface="+mn-cs"/>
              </a:rPr>
              <a:t> oscilloscope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capturer et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avec </a:t>
            </a:r>
            <a:r>
              <a:rPr lang="en-US" sz="1100" b="0" i="0" dirty="0" err="1" smtClean="0">
                <a:solidFill>
                  <a:srgbClr val="000000"/>
                </a:solidFill>
                <a:latin typeface="Arial"/>
                <a:ea typeface="+mn-ea"/>
                <a:cs typeface="+mn-cs"/>
              </a:rPr>
              <a:t>précision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dépend</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sa</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spécification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Cependant</a:t>
            </a:r>
            <a:r>
              <a:rPr lang="en-US" sz="1100" b="0" i="0" dirty="0" smtClean="0">
                <a:solidFill>
                  <a:srgbClr val="000000"/>
                </a:solidFill>
                <a:latin typeface="Arial"/>
                <a:ea typeface="+mn-ea"/>
                <a:cs typeface="+mn-cs"/>
              </a:rPr>
              <a:t>, un oscilloscope ne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pas </a:t>
            </a:r>
            <a:r>
              <a:rPr lang="en-US" sz="1100" b="0" i="0" dirty="0" err="1" smtClean="0">
                <a:solidFill>
                  <a:srgbClr val="000000"/>
                </a:solidFill>
                <a:latin typeface="Arial"/>
                <a:ea typeface="+mn-ea"/>
                <a:cs typeface="+mn-cs"/>
              </a:rPr>
              <a:t>réaliser</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précises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même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celle</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err="1" smtClean="0">
                <a:solidFill>
                  <a:srgbClr val="000000"/>
                </a:solidFill>
                <a:latin typeface="Arial"/>
                <a:ea typeface="+mn-ea"/>
                <a:cs typeface="+mn-cs"/>
              </a:rPr>
              <a:t>Tous</a:t>
            </a:r>
            <a:r>
              <a:rPr lang="en-US" sz="1100" b="0" i="0" dirty="0" smtClean="0">
                <a:solidFill>
                  <a:srgbClr val="000000"/>
                </a:solidFill>
                <a:latin typeface="Arial"/>
                <a:ea typeface="+mn-ea"/>
                <a:cs typeface="+mn-cs"/>
              </a:rPr>
              <a:t> les oscilloscopes </a:t>
            </a:r>
            <a:r>
              <a:rPr lang="en-US" sz="1100" b="0" i="0" dirty="0" err="1" smtClean="0">
                <a:solidFill>
                  <a:srgbClr val="000000"/>
                </a:solidFill>
                <a:latin typeface="Arial"/>
                <a:ea typeface="+mn-ea"/>
                <a:cs typeface="+mn-cs"/>
              </a:rPr>
              <a:t>présentent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réponse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passe</a:t>
            </a:r>
            <a:r>
              <a:rPr lang="en-US" sz="1100" b="0" i="0" dirty="0" smtClean="0">
                <a:solidFill>
                  <a:srgbClr val="000000"/>
                </a:solidFill>
                <a:latin typeface="Arial"/>
                <a:ea typeface="+mn-ea"/>
                <a:cs typeface="+mn-cs"/>
              </a:rPr>
              <a:t>-bas ; </a:t>
            </a:r>
            <a:r>
              <a:rPr lang="en-US" sz="1100" b="0" i="0" dirty="0" err="1" smtClean="0">
                <a:solidFill>
                  <a:srgbClr val="000000"/>
                </a:solidFill>
                <a:latin typeface="Arial"/>
                <a:ea typeface="+mn-ea"/>
                <a:cs typeface="+mn-cs"/>
              </a:rPr>
              <a:t>connue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également</a:t>
            </a:r>
            <a:r>
              <a:rPr lang="en-US" sz="1100" b="0" i="0" dirty="0" smtClean="0">
                <a:solidFill>
                  <a:srgbClr val="000000"/>
                </a:solidFill>
                <a:latin typeface="Arial"/>
                <a:ea typeface="+mn-ea"/>
                <a:cs typeface="+mn-cs"/>
              </a:rPr>
              <a:t> sous le nom de </a:t>
            </a:r>
            <a:r>
              <a:rPr lang="en-US" sz="1100" b="0" i="0" dirty="0" err="1" smtClean="0">
                <a:solidFill>
                  <a:srgbClr val="000000"/>
                </a:solidFill>
                <a:latin typeface="Arial"/>
                <a:ea typeface="+mn-ea"/>
                <a:cs typeface="+mn-cs"/>
              </a:rPr>
              <a:t>réponse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gaussienne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réponse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gaussienne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très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proche</a:t>
            </a:r>
            <a:r>
              <a:rPr lang="en-US" sz="1100" b="0" i="0" dirty="0" smtClean="0">
                <a:solidFill>
                  <a:srgbClr val="000000"/>
                </a:solidFill>
                <a:latin typeface="Arial"/>
                <a:ea typeface="+mn-ea"/>
                <a:cs typeface="+mn-cs"/>
              </a:rPr>
              <a:t> d’un </a:t>
            </a:r>
            <a:r>
              <a:rPr lang="en-US" sz="1100" b="0" i="0" dirty="0" err="1" smtClean="0">
                <a:solidFill>
                  <a:srgbClr val="000000"/>
                </a:solidFill>
                <a:latin typeface="Arial"/>
                <a:ea typeface="+mn-ea"/>
                <a:cs typeface="+mn-cs"/>
              </a:rPr>
              <a:t>filtre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passe</a:t>
            </a:r>
            <a:r>
              <a:rPr lang="en-US" sz="1100" b="0" i="0" dirty="0" smtClean="0">
                <a:solidFill>
                  <a:srgbClr val="000000"/>
                </a:solidFill>
                <a:latin typeface="Arial"/>
                <a:ea typeface="+mn-ea"/>
                <a:cs typeface="+mn-cs"/>
              </a:rPr>
              <a:t>-bas </a:t>
            </a:r>
            <a:r>
              <a:rPr lang="en-US" sz="1100" b="0" i="0" dirty="0" err="1" smtClean="0">
                <a:solidFill>
                  <a:srgbClr val="000000"/>
                </a:solidFill>
                <a:latin typeface="Arial"/>
                <a:ea typeface="+mn-ea"/>
                <a:cs typeface="+mn-cs"/>
              </a:rPr>
              <a:t>unipolaire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Peut-être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avez-vous</a:t>
            </a:r>
            <a:r>
              <a:rPr lang="en-US" sz="1100" b="0" i="0" dirty="0" smtClean="0">
                <a:solidFill>
                  <a:srgbClr val="000000"/>
                </a:solidFill>
                <a:latin typeface="Arial"/>
                <a:ea typeface="+mn-ea"/>
                <a:cs typeface="+mn-cs"/>
              </a:rPr>
              <a:t> déjà </a:t>
            </a:r>
            <a:r>
              <a:rPr lang="en-US" sz="1100" b="0" i="0" dirty="0" err="1" smtClean="0">
                <a:solidFill>
                  <a:srgbClr val="000000"/>
                </a:solidFill>
                <a:latin typeface="Arial"/>
                <a:ea typeface="+mn-ea"/>
                <a:cs typeface="+mn-cs"/>
              </a:rPr>
              <a:t>représenté</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réponses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semblables</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celle</a:t>
            </a:r>
            <a:r>
              <a:rPr lang="en-US" sz="1100" b="0" i="0" dirty="0" smtClean="0">
                <a:solidFill>
                  <a:srgbClr val="000000"/>
                </a:solidFill>
                <a:latin typeface="Arial"/>
                <a:ea typeface="+mn-ea"/>
                <a:cs typeface="+mn-cs"/>
              </a:rPr>
              <a:t>-ci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d’électrotechnique</a:t>
            </a:r>
            <a:r>
              <a:rPr lang="en-US" sz="1100" b="0" i="0" dirty="0" smtClean="0">
                <a:solidFill>
                  <a:srgbClr val="000000"/>
                </a:solidFill>
                <a:latin typeface="Arial"/>
                <a:ea typeface="+mn-ea"/>
                <a:cs typeface="+mn-cs"/>
              </a:rPr>
              <a:t> et les </a:t>
            </a:r>
            <a:r>
              <a:rPr lang="en-US" sz="1100" b="0" i="0" dirty="0" err="1" smtClean="0">
                <a:solidFill>
                  <a:srgbClr val="000000"/>
                </a:solidFill>
                <a:latin typeface="Arial"/>
                <a:ea typeface="+mn-ea"/>
                <a:cs typeface="+mn-cs"/>
              </a:rPr>
              <a:t>connaissez-vous</a:t>
            </a:r>
            <a:r>
              <a:rPr lang="en-US" sz="1100" b="0" i="0" dirty="0" smtClean="0">
                <a:solidFill>
                  <a:srgbClr val="000000"/>
                </a:solidFill>
                <a:latin typeface="Arial"/>
                <a:ea typeface="+mn-ea"/>
                <a:cs typeface="+mn-cs"/>
              </a:rPr>
              <a:t> sous le nom de </a:t>
            </a:r>
            <a:r>
              <a:rPr lang="en-US" sz="1100" b="0" i="0" dirty="0" err="1" smtClean="0">
                <a:solidFill>
                  <a:srgbClr val="000000"/>
                </a:solidFill>
                <a:latin typeface="Arial"/>
                <a:ea typeface="+mn-ea"/>
                <a:cs typeface="+mn-cs"/>
              </a:rPr>
              <a:t>diagrammes</a:t>
            </a:r>
            <a:r>
              <a:rPr lang="en-US" sz="1100" b="0" i="0" dirty="0" smtClean="0">
                <a:solidFill>
                  <a:srgbClr val="000000"/>
                </a:solidFill>
                <a:latin typeface="Arial"/>
                <a:ea typeface="+mn-ea"/>
                <a:cs typeface="+mn-cs"/>
              </a:rPr>
              <a:t> de Bode ?</a:t>
            </a:r>
          </a:p>
          <a:p>
            <a:pPr algn="l">
              <a:spcBef>
                <a:spcPts val="39600"/>
              </a:spcBef>
              <a:spcAft>
                <a:spcPts val="0"/>
              </a:spcAft>
              <a:buNone/>
            </a:pPr>
            <a:r>
              <a:rPr lang="en-US" sz="1100" b="0" i="0" dirty="0" smtClean="0">
                <a:solidFill>
                  <a:srgbClr val="000000"/>
                </a:solidFill>
                <a:latin typeface="Arial"/>
                <a:ea typeface="+mn-ea"/>
                <a:cs typeface="+mn-cs"/>
              </a:rPr>
              <a:t>À </a:t>
            </a:r>
            <a:r>
              <a:rPr lang="en-US" sz="1100" b="0" i="0" dirty="0" err="1" smtClean="0">
                <a:solidFill>
                  <a:srgbClr val="000000"/>
                </a:solidFill>
                <a:latin typeface="Arial"/>
                <a:ea typeface="+mn-ea"/>
                <a:cs typeface="+mn-cs"/>
              </a:rPr>
              <a:t>mesure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d’un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augmente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commence à </a:t>
            </a:r>
            <a:r>
              <a:rPr lang="en-US" sz="1100" b="0" i="0" dirty="0" err="1" smtClean="0">
                <a:solidFill>
                  <a:srgbClr val="000000"/>
                </a:solidFill>
                <a:latin typeface="Arial"/>
                <a:ea typeface="+mn-ea"/>
                <a:cs typeface="+mn-cs"/>
              </a:rPr>
              <a:t>l’atténuer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puis</a:t>
            </a:r>
            <a:r>
              <a:rPr lang="en-US" sz="1100" b="0" i="0" dirty="0" smtClean="0">
                <a:solidFill>
                  <a:srgbClr val="000000"/>
                </a:solidFill>
                <a:latin typeface="Arial"/>
                <a:ea typeface="+mn-ea"/>
                <a:cs typeface="+mn-cs"/>
              </a:rPr>
              <a:t> se met à </a:t>
            </a:r>
            <a:r>
              <a:rPr lang="en-US" sz="1100" b="0" i="0" dirty="0" err="1" smtClean="0">
                <a:solidFill>
                  <a:srgbClr val="000000"/>
                </a:solidFill>
                <a:latin typeface="Arial"/>
                <a:ea typeface="+mn-ea"/>
                <a:cs typeface="+mn-cs"/>
              </a:rPr>
              <a:t>réaliser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incorrectes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laquelle</a:t>
            </a:r>
            <a:r>
              <a:rPr lang="en-US" sz="1100" b="0" i="0" dirty="0" smtClean="0">
                <a:solidFill>
                  <a:srgbClr val="000000"/>
                </a:solidFill>
                <a:latin typeface="Arial"/>
                <a:ea typeface="+mn-ea"/>
                <a:cs typeface="+mn-cs"/>
              </a:rPr>
              <a:t> un signal </a:t>
            </a:r>
            <a:r>
              <a:rPr lang="en-US" sz="1100" b="0" i="0" dirty="0" err="1" smtClean="0">
                <a:solidFill>
                  <a:srgbClr val="000000"/>
                </a:solidFill>
                <a:latin typeface="Arial"/>
                <a:ea typeface="+mn-ea"/>
                <a:cs typeface="+mn-cs"/>
              </a:rPr>
              <a:t>sinusoïdal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atténué</a:t>
            </a:r>
            <a:r>
              <a:rPr lang="en-US" sz="1100" b="0" i="0" dirty="0" smtClean="0">
                <a:solidFill>
                  <a:srgbClr val="000000"/>
                </a:solidFill>
                <a:latin typeface="Arial"/>
                <a:ea typeface="+mn-ea"/>
                <a:cs typeface="+mn-cs"/>
              </a:rPr>
              <a:t> de 3 dB </a:t>
            </a:r>
            <a:r>
              <a:rPr lang="en-US" sz="1100" b="0" i="0" dirty="0" err="1" smtClean="0">
                <a:solidFill>
                  <a:srgbClr val="000000"/>
                </a:solidFill>
                <a:latin typeface="Arial"/>
                <a:ea typeface="+mn-ea"/>
                <a:cs typeface="+mn-cs"/>
              </a:rPr>
              <a:t>constitue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Cependant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atténuation</a:t>
            </a:r>
            <a:r>
              <a:rPr lang="en-US" sz="1100" b="0" i="0" dirty="0" smtClean="0">
                <a:solidFill>
                  <a:srgbClr val="000000"/>
                </a:solidFill>
                <a:latin typeface="Arial"/>
                <a:ea typeface="+mn-ea"/>
                <a:cs typeface="+mn-cs"/>
              </a:rPr>
              <a:t> de 3 dB </a:t>
            </a:r>
            <a:r>
              <a:rPr lang="en-US" sz="1100" b="0" i="0" dirty="0" err="1" smtClean="0">
                <a:solidFill>
                  <a:srgbClr val="000000"/>
                </a:solidFill>
                <a:latin typeface="Arial"/>
                <a:ea typeface="+mn-ea"/>
                <a:cs typeface="+mn-cs"/>
              </a:rPr>
              <a:t>équivaut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approximativement</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atténuation</a:t>
            </a:r>
            <a:r>
              <a:rPr lang="en-US" sz="1100" b="0" i="0" dirty="0" smtClean="0">
                <a:solidFill>
                  <a:srgbClr val="000000"/>
                </a:solidFill>
                <a:latin typeface="Arial"/>
                <a:ea typeface="+mn-ea"/>
                <a:cs typeface="+mn-cs"/>
              </a:rPr>
              <a:t> de 30 %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base de la </a:t>
            </a:r>
            <a:r>
              <a:rPr lang="en-US" sz="1100" b="0" i="0" dirty="0" err="1" smtClean="0">
                <a:solidFill>
                  <a:srgbClr val="000000"/>
                </a:solidFill>
                <a:latin typeface="Arial"/>
                <a:ea typeface="+mn-ea"/>
                <a:cs typeface="+mn-cs"/>
              </a:rPr>
              <a:t>formule</a:t>
            </a:r>
            <a:r>
              <a:rPr lang="en-US" sz="1100" b="0" i="0" dirty="0" smtClean="0">
                <a:solidFill>
                  <a:srgbClr val="000000"/>
                </a:solidFill>
                <a:latin typeface="Arial"/>
                <a:ea typeface="+mn-ea"/>
                <a:cs typeface="+mn-cs"/>
              </a:rPr>
              <a:t> 20 Log(Vo/Vi). </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spcBef>
                <a:spcPts val="39600"/>
              </a:spcBef>
              <a:spcAft>
                <a:spcPts val="0"/>
              </a:spcAft>
              <a:buNone/>
            </a:pPr>
            <a:r>
              <a:rPr lang="en-US" sz="1100" b="1" i="0" dirty="0" err="1" smtClean="0">
                <a:solidFill>
                  <a:srgbClr val="000000"/>
                </a:solidFill>
                <a:latin typeface="Arial"/>
                <a:ea typeface="+mn-ea"/>
                <a:cs typeface="+mn-cs"/>
              </a:rPr>
              <a:t>Sélection</a:t>
            </a:r>
            <a:r>
              <a:rPr lang="en-US" sz="1100" b="1" i="0" dirty="0" smtClean="0">
                <a:solidFill>
                  <a:srgbClr val="000000"/>
                </a:solidFill>
                <a:latin typeface="Arial"/>
                <a:ea typeface="+mn-ea"/>
                <a:cs typeface="+mn-cs"/>
              </a:rPr>
              <a:t> de la </a:t>
            </a:r>
            <a:r>
              <a:rPr lang="en-US" sz="1100" b="1" i="0" dirty="0" err="1" smtClean="0">
                <a:solidFill>
                  <a:srgbClr val="000000"/>
                </a:solidFill>
                <a:latin typeface="Arial"/>
                <a:ea typeface="+mn-ea"/>
                <a:cs typeface="+mn-cs"/>
              </a:rPr>
              <a:t>bande</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passante</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appropriée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Étant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donné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sinusoïdaux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atténués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d’environ</a:t>
            </a:r>
            <a:r>
              <a:rPr lang="en-US" sz="1100" b="0" i="0" dirty="0" smtClean="0">
                <a:solidFill>
                  <a:srgbClr val="000000"/>
                </a:solidFill>
                <a:latin typeface="Arial"/>
                <a:ea typeface="+mn-ea"/>
                <a:cs typeface="+mn-cs"/>
              </a:rPr>
              <a:t> 30 % (-3 dB) au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ne </a:t>
            </a:r>
            <a:r>
              <a:rPr lang="en-US" sz="1100" b="0" i="0" dirty="0" err="1" smtClean="0">
                <a:solidFill>
                  <a:srgbClr val="000000"/>
                </a:solidFill>
                <a:latin typeface="Arial"/>
                <a:ea typeface="+mn-ea"/>
                <a:cs typeface="+mn-cs"/>
              </a:rPr>
              <a:t>devriez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jamais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utiliser</a:t>
            </a:r>
            <a:r>
              <a:rPr lang="en-US" sz="1100" b="0" i="0" dirty="0" smtClean="0">
                <a:solidFill>
                  <a:srgbClr val="000000"/>
                </a:solidFill>
                <a:latin typeface="Arial"/>
                <a:ea typeface="+mn-ea"/>
                <a:cs typeface="+mn-cs"/>
              </a:rPr>
              <a:t> un instrument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donnée</a:t>
            </a:r>
            <a:r>
              <a:rPr lang="en-US" sz="1100" b="0" i="0" dirty="0" smtClean="0">
                <a:solidFill>
                  <a:srgbClr val="000000"/>
                </a:solidFill>
                <a:latin typeface="Arial"/>
                <a:ea typeface="+mn-ea"/>
                <a:cs typeface="+mn-cs"/>
              </a:rPr>
              <a:t> pour tester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cas</a:t>
            </a:r>
            <a:r>
              <a:rPr lang="en-US" sz="1100" b="0" i="0" dirty="0" smtClean="0">
                <a:solidFill>
                  <a:srgbClr val="000000"/>
                </a:solidFill>
                <a:latin typeface="Arial"/>
                <a:ea typeface="+mn-ea"/>
                <a:cs typeface="+mn-cs"/>
              </a:rPr>
              <a:t> des applications de </a:t>
            </a:r>
            <a:r>
              <a:rPr lang="en-US" sz="1100" b="0" i="0" dirty="0" err="1" smtClean="0">
                <a:solidFill>
                  <a:srgbClr val="000000"/>
                </a:solidFill>
                <a:latin typeface="Arial"/>
                <a:ea typeface="+mn-ea"/>
                <a:cs typeface="+mn-cs"/>
              </a:rPr>
              <a:t>mesure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purement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analogiques</a:t>
            </a:r>
            <a:r>
              <a:rPr lang="en-US" sz="1100" b="0" i="0" dirty="0" smtClean="0">
                <a:solidFill>
                  <a:srgbClr val="000000"/>
                </a:solidFill>
                <a:latin typeface="Arial"/>
                <a:ea typeface="+mn-ea"/>
                <a:cs typeface="+mn-cs"/>
              </a:rPr>
              <a:t>/RF (</a:t>
            </a:r>
            <a:r>
              <a:rPr lang="en-US" sz="1100" b="0" i="0" dirty="0" err="1" smtClean="0">
                <a:solidFill>
                  <a:srgbClr val="000000"/>
                </a:solidFill>
                <a:latin typeface="Arial"/>
                <a:ea typeface="+mn-ea"/>
                <a:cs typeface="+mn-cs"/>
              </a:rPr>
              <a:t>ondes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sinusoïdales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conseillé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soit</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moins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trois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fois</a:t>
            </a:r>
            <a:r>
              <a:rPr lang="en-US" sz="1100" b="0" i="0" dirty="0" smtClean="0">
                <a:solidFill>
                  <a:srgbClr val="000000"/>
                </a:solidFill>
                <a:latin typeface="Arial"/>
                <a:ea typeface="+mn-ea"/>
                <a:cs typeface="+mn-cs"/>
              </a:rPr>
              <a:t> plus </a:t>
            </a:r>
            <a:r>
              <a:rPr lang="en-US" sz="1100" b="0" i="0" dirty="0" err="1" smtClean="0">
                <a:solidFill>
                  <a:srgbClr val="000000"/>
                </a:solidFill>
                <a:latin typeface="Arial"/>
                <a:ea typeface="+mn-ea"/>
                <a:cs typeface="+mn-cs"/>
              </a:rPr>
              <a:t>élevée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sinusoïdale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souhaitez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À 1/3 de la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subissent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généralement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atténuation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minimale</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err="1" smtClean="0">
                <a:solidFill>
                  <a:srgbClr val="000000"/>
                </a:solidFill>
                <a:latin typeface="Arial"/>
                <a:ea typeface="+mn-ea"/>
                <a:cs typeface="+mn-cs"/>
              </a:rPr>
              <a:t>S’agissant</a:t>
            </a:r>
            <a:r>
              <a:rPr lang="en-US" sz="1100" b="0" i="0" dirty="0" smtClean="0">
                <a:solidFill>
                  <a:srgbClr val="000000"/>
                </a:solidFill>
                <a:latin typeface="Arial"/>
                <a:ea typeface="+mn-ea"/>
                <a:cs typeface="+mn-cs"/>
              </a:rPr>
              <a:t> des applications </a:t>
            </a:r>
            <a:r>
              <a:rPr lang="en-US" sz="1100" b="0" i="0" dirty="0" err="1" smtClean="0">
                <a:solidFill>
                  <a:srgbClr val="000000"/>
                </a:solidFill>
                <a:latin typeface="Arial"/>
                <a:ea typeface="+mn-ea"/>
                <a:cs typeface="+mn-cs"/>
              </a:rPr>
              <a:t>numériques</a:t>
            </a:r>
            <a:r>
              <a:rPr lang="en-US" sz="1100" b="0" i="0" dirty="0" smtClean="0">
                <a:solidFill>
                  <a:srgbClr val="000000"/>
                </a:solidFill>
                <a:latin typeface="Arial"/>
                <a:ea typeface="+mn-ea"/>
                <a:cs typeface="+mn-cs"/>
              </a:rPr>
              <a:t>, les plus </a:t>
            </a:r>
            <a:r>
              <a:rPr lang="en-US" sz="1100" b="0" i="0" dirty="0" err="1" smtClean="0">
                <a:solidFill>
                  <a:srgbClr val="000000"/>
                </a:solidFill>
                <a:latin typeface="Arial"/>
                <a:ea typeface="+mn-ea"/>
                <a:cs typeface="+mn-cs"/>
              </a:rPr>
              <a:t>fréquentes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nos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jours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oscilloscope </a:t>
            </a:r>
            <a:r>
              <a:rPr lang="en-US" sz="1100" b="0" i="0" dirty="0" err="1" smtClean="0">
                <a:solidFill>
                  <a:srgbClr val="000000"/>
                </a:solidFill>
                <a:latin typeface="Arial"/>
                <a:ea typeface="+mn-ea"/>
                <a:cs typeface="+mn-cs"/>
              </a:rPr>
              <a:t>doit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être</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moins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cinq</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fois</a:t>
            </a:r>
            <a:r>
              <a:rPr lang="en-US" sz="1100" b="0" i="0" dirty="0" smtClean="0">
                <a:solidFill>
                  <a:srgbClr val="000000"/>
                </a:solidFill>
                <a:latin typeface="Arial"/>
                <a:ea typeface="+mn-ea"/>
                <a:cs typeface="+mn-cs"/>
              </a:rPr>
              <a:t> plus </a:t>
            </a:r>
            <a:r>
              <a:rPr lang="en-US" sz="1100" b="0" i="0" dirty="0" err="1" smtClean="0">
                <a:solidFill>
                  <a:srgbClr val="000000"/>
                </a:solidFill>
                <a:latin typeface="Arial"/>
                <a:ea typeface="+mn-ea"/>
                <a:cs typeface="+mn-cs"/>
              </a:rPr>
              <a:t>élevée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d’horloge</a:t>
            </a:r>
            <a:r>
              <a:rPr lang="en-US" sz="1100" b="0" i="0" dirty="0" smtClean="0">
                <a:solidFill>
                  <a:srgbClr val="000000"/>
                </a:solidFill>
                <a:latin typeface="Arial"/>
                <a:ea typeface="+mn-ea"/>
                <a:cs typeface="+mn-cs"/>
              </a:rPr>
              <a:t> la plus </a:t>
            </a:r>
            <a:r>
              <a:rPr lang="en-US" sz="1100" b="0" i="0" dirty="0" err="1" smtClean="0">
                <a:solidFill>
                  <a:srgbClr val="000000"/>
                </a:solidFill>
                <a:latin typeface="Arial"/>
                <a:ea typeface="+mn-ea"/>
                <a:cs typeface="+mn-cs"/>
              </a:rPr>
              <a:t>élevée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système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Souvenez-vous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appris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lors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d’électrotechnique</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tous</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y </a:t>
            </a:r>
            <a:r>
              <a:rPr lang="en-US" sz="1100" b="0" i="0" dirty="0" err="1" smtClean="0">
                <a:solidFill>
                  <a:srgbClr val="000000"/>
                </a:solidFill>
                <a:latin typeface="Arial"/>
                <a:ea typeface="+mn-ea"/>
                <a:cs typeface="+mn-cs"/>
              </a:rPr>
              <a:t>compris</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d’horloge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composés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plusieurs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ondes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sinusoïdales</a:t>
            </a:r>
            <a:r>
              <a:rPr lang="en-US" sz="1100" b="0" i="0" dirty="0" smtClean="0">
                <a:solidFill>
                  <a:srgbClr val="000000"/>
                </a:solidFill>
                <a:latin typeface="Arial"/>
                <a:ea typeface="+mn-ea"/>
                <a:cs typeface="+mn-cs"/>
              </a:rPr>
              <a:t>.  Si la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oscilloscope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moins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cinq</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fois</a:t>
            </a:r>
            <a:r>
              <a:rPr lang="en-US" sz="1100" b="0" i="0" dirty="0" smtClean="0">
                <a:solidFill>
                  <a:srgbClr val="000000"/>
                </a:solidFill>
                <a:latin typeface="Arial"/>
                <a:ea typeface="+mn-ea"/>
                <a:cs typeface="+mn-cs"/>
              </a:rPr>
              <a:t> plus </a:t>
            </a:r>
            <a:r>
              <a:rPr lang="en-US" sz="1100" b="0" i="0" dirty="0" err="1" smtClean="0">
                <a:solidFill>
                  <a:srgbClr val="000000"/>
                </a:solidFill>
                <a:latin typeface="Arial"/>
                <a:ea typeface="+mn-ea"/>
                <a:cs typeface="+mn-cs"/>
              </a:rPr>
              <a:t>élevée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d’horloge</a:t>
            </a:r>
            <a:r>
              <a:rPr lang="en-US" sz="1100" b="0" i="0" dirty="0" smtClean="0">
                <a:solidFill>
                  <a:srgbClr val="000000"/>
                </a:solidFill>
                <a:latin typeface="Arial"/>
                <a:ea typeface="+mn-ea"/>
                <a:cs typeface="+mn-cs"/>
              </a:rPr>
              <a:t> la plus </a:t>
            </a:r>
            <a:r>
              <a:rPr lang="en-US" sz="1100" b="0" i="0" dirty="0" err="1" smtClean="0">
                <a:solidFill>
                  <a:srgbClr val="000000"/>
                </a:solidFill>
                <a:latin typeface="Arial"/>
                <a:ea typeface="+mn-ea"/>
                <a:cs typeface="+mn-cs"/>
              </a:rPr>
              <a:t>élevée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pourra</a:t>
            </a:r>
            <a:r>
              <a:rPr lang="en-US" sz="1100" b="0" i="0" dirty="0" smtClean="0">
                <a:solidFill>
                  <a:srgbClr val="000000"/>
                </a:solidFill>
                <a:latin typeface="Arial"/>
                <a:ea typeface="+mn-ea"/>
                <a:cs typeface="+mn-cs"/>
              </a:rPr>
              <a:t> capturer </a:t>
            </a:r>
            <a:r>
              <a:rPr lang="en-US" sz="1100" b="0" i="0" dirty="0" err="1" smtClean="0">
                <a:solidFill>
                  <a:srgbClr val="000000"/>
                </a:solidFill>
                <a:latin typeface="Arial"/>
                <a:ea typeface="+mn-ea"/>
                <a:cs typeface="+mn-cs"/>
              </a:rPr>
              <a:t>jusqu’à</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cinquième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harmonique</a:t>
            </a:r>
            <a:r>
              <a:rPr lang="en-US" sz="1100" b="0" i="0" dirty="0" smtClean="0">
                <a:solidFill>
                  <a:srgbClr val="000000"/>
                </a:solidFill>
                <a:latin typeface="Arial"/>
                <a:ea typeface="+mn-ea"/>
                <a:cs typeface="+mn-cs"/>
              </a:rPr>
              <a:t> avec un minimum </a:t>
            </a:r>
            <a:r>
              <a:rPr lang="en-US" sz="1100" b="0" i="0" dirty="0" err="1" smtClean="0">
                <a:solidFill>
                  <a:srgbClr val="000000"/>
                </a:solidFill>
                <a:latin typeface="Arial"/>
                <a:ea typeface="+mn-ea"/>
                <a:cs typeface="+mn-cs"/>
              </a:rPr>
              <a:t>d’atténuation</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diapositive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illustre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deux</a:t>
            </a:r>
            <a:r>
              <a:rPr lang="en-US" sz="1100" b="0" i="0" dirty="0" smtClean="0">
                <a:solidFill>
                  <a:srgbClr val="000000"/>
                </a:solidFill>
                <a:latin typeface="Arial"/>
                <a:ea typeface="+mn-ea"/>
                <a:cs typeface="+mn-cs"/>
              </a:rPr>
              <a:t> oscilloscopes de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différente</a:t>
            </a:r>
            <a:r>
              <a:rPr lang="en-US" sz="1100" b="0" i="0" dirty="0" smtClean="0">
                <a:solidFill>
                  <a:srgbClr val="000000"/>
                </a:solidFill>
                <a:latin typeface="Arial"/>
                <a:ea typeface="+mn-ea"/>
                <a:cs typeface="+mn-cs"/>
              </a:rPr>
              <a:t> qui </a:t>
            </a:r>
            <a:r>
              <a:rPr lang="en-US" sz="1100" b="0" i="0" dirty="0" err="1" smtClean="0">
                <a:solidFill>
                  <a:srgbClr val="000000"/>
                </a:solidFill>
                <a:latin typeface="Arial"/>
                <a:ea typeface="+mn-ea"/>
                <a:cs typeface="+mn-cs"/>
              </a:rPr>
              <a:t>capturent</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même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d’horloge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 de 100 </a:t>
            </a:r>
            <a:r>
              <a:rPr lang="en-US" sz="1100" b="0" i="0" dirty="0" err="1" smtClean="0">
                <a:solidFill>
                  <a:srgbClr val="000000"/>
                </a:solidFill>
                <a:latin typeface="Arial"/>
                <a:ea typeface="+mn-ea"/>
                <a:cs typeface="+mn-cs"/>
              </a:rPr>
              <a:t>MHz.</a:t>
            </a:r>
            <a:r>
              <a:rPr lang="en-US" sz="1100" b="0" i="0" dirty="0" smtClean="0">
                <a:solidFill>
                  <a:srgbClr val="000000"/>
                </a:solidFill>
                <a:latin typeface="Arial"/>
                <a:ea typeface="+mn-ea"/>
                <a:cs typeface="+mn-cs"/>
              </a:rPr>
              <a:t> La capture </a:t>
            </a:r>
            <a:r>
              <a:rPr lang="en-US" sz="1100" b="0" i="0" dirty="0" err="1" smtClean="0">
                <a:solidFill>
                  <a:srgbClr val="000000"/>
                </a:solidFill>
                <a:latin typeface="Arial"/>
                <a:ea typeface="+mn-ea"/>
                <a:cs typeface="+mn-cs"/>
              </a:rPr>
              <a:t>d’écran</a:t>
            </a:r>
            <a:r>
              <a:rPr lang="en-US" sz="1100" b="0" i="0" dirty="0" smtClean="0">
                <a:solidFill>
                  <a:srgbClr val="000000"/>
                </a:solidFill>
                <a:latin typeface="Arial"/>
                <a:ea typeface="+mn-ea"/>
                <a:cs typeface="+mn-cs"/>
              </a:rPr>
              <a:t> de gauche </a:t>
            </a:r>
            <a:r>
              <a:rPr lang="en-US" sz="1100" b="0" i="0" dirty="0" err="1" smtClean="0">
                <a:solidFill>
                  <a:srgbClr val="000000"/>
                </a:solidFill>
                <a:latin typeface="Arial"/>
                <a:ea typeface="+mn-ea"/>
                <a:cs typeface="+mn-cs"/>
              </a:rPr>
              <a:t>montre</a:t>
            </a:r>
            <a:r>
              <a:rPr lang="en-US" sz="1100" b="0" i="0" dirty="0" smtClean="0">
                <a:solidFill>
                  <a:srgbClr val="000000"/>
                </a:solidFill>
                <a:latin typeface="Arial"/>
                <a:ea typeface="+mn-ea"/>
                <a:cs typeface="+mn-cs"/>
              </a:rPr>
              <a:t> à quoi </a:t>
            </a:r>
            <a:r>
              <a:rPr lang="en-US" sz="1100" b="0" i="0" dirty="0" err="1" smtClean="0">
                <a:solidFill>
                  <a:srgbClr val="000000"/>
                </a:solidFill>
                <a:latin typeface="Arial"/>
                <a:ea typeface="+mn-ea"/>
                <a:cs typeface="+mn-cs"/>
              </a:rPr>
              <a:t>ressemble</a:t>
            </a:r>
            <a:r>
              <a:rPr lang="en-US" sz="1100" b="0" i="0" dirty="0" smtClean="0">
                <a:solidFill>
                  <a:srgbClr val="000000"/>
                </a:solidFill>
                <a:latin typeface="Arial"/>
                <a:ea typeface="+mn-ea"/>
                <a:cs typeface="+mn-cs"/>
              </a:rPr>
              <a:t> un signal </a:t>
            </a:r>
            <a:r>
              <a:rPr lang="en-US" sz="1100" b="0" i="0" dirty="0" err="1" smtClean="0">
                <a:solidFill>
                  <a:srgbClr val="000000"/>
                </a:solidFill>
                <a:latin typeface="Arial"/>
                <a:ea typeface="+mn-ea"/>
                <a:cs typeface="+mn-cs"/>
              </a:rPr>
              <a:t>d’horloge</a:t>
            </a:r>
            <a:r>
              <a:rPr lang="en-US" sz="1100" b="0" i="0" dirty="0" smtClean="0">
                <a:solidFill>
                  <a:srgbClr val="000000"/>
                </a:solidFill>
                <a:latin typeface="Arial"/>
                <a:ea typeface="+mn-ea"/>
                <a:cs typeface="+mn-cs"/>
              </a:rPr>
              <a:t> de 100 MHz </a:t>
            </a:r>
            <a:r>
              <a:rPr lang="en-US" sz="1100" b="0" i="0" dirty="0" err="1" smtClean="0">
                <a:solidFill>
                  <a:srgbClr val="000000"/>
                </a:solidFill>
                <a:latin typeface="Arial"/>
                <a:ea typeface="+mn-ea"/>
                <a:cs typeface="+mn-cs"/>
              </a:rPr>
              <a:t>lorsqu’il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capturé</a:t>
            </a:r>
            <a:r>
              <a:rPr lang="en-US" sz="1100" b="0" i="0" dirty="0" smtClean="0">
                <a:solidFill>
                  <a:srgbClr val="000000"/>
                </a:solidFill>
                <a:latin typeface="Arial"/>
                <a:ea typeface="+mn-ea"/>
                <a:cs typeface="+mn-cs"/>
              </a:rPr>
              <a:t> par un oscilloscope de 100 MHz de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Les plus </a:t>
            </a:r>
            <a:r>
              <a:rPr lang="en-US" sz="1100" b="0" i="0" dirty="0" err="1" smtClean="0">
                <a:solidFill>
                  <a:srgbClr val="000000"/>
                </a:solidFill>
                <a:latin typeface="Arial"/>
                <a:ea typeface="+mn-ea"/>
                <a:cs typeface="+mn-cs"/>
              </a:rPr>
              <a:t>hautes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harmoniques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atténuées</a:t>
            </a:r>
            <a:r>
              <a:rPr lang="en-US" sz="1100" b="0" i="0" dirty="0" smtClean="0">
                <a:solidFill>
                  <a:srgbClr val="000000"/>
                </a:solidFill>
                <a:latin typeface="Arial"/>
                <a:ea typeface="+mn-ea"/>
                <a:cs typeface="+mn-cs"/>
              </a:rPr>
              <a:t>, à un point </a:t>
            </a:r>
            <a:r>
              <a:rPr lang="en-US" sz="1100" b="0" i="0" dirty="0" err="1" smtClean="0">
                <a:solidFill>
                  <a:srgbClr val="000000"/>
                </a:solidFill>
                <a:latin typeface="Arial"/>
                <a:ea typeface="+mn-ea"/>
                <a:cs typeface="+mn-cs"/>
              </a:rPr>
              <a:t>tel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qu’il</a:t>
            </a:r>
            <a:r>
              <a:rPr lang="en-US" sz="1100" b="0" i="0" dirty="0" smtClean="0">
                <a:solidFill>
                  <a:srgbClr val="000000"/>
                </a:solidFill>
                <a:latin typeface="Arial"/>
                <a:ea typeface="+mn-ea"/>
                <a:cs typeface="+mn-cs"/>
              </a:rPr>
              <a:t> ne </a:t>
            </a:r>
            <a:r>
              <a:rPr lang="en-US" sz="1100" b="0" i="0" dirty="0" err="1" smtClean="0">
                <a:solidFill>
                  <a:srgbClr val="000000"/>
                </a:solidFill>
                <a:latin typeface="Arial"/>
                <a:ea typeface="+mn-ea"/>
                <a:cs typeface="+mn-cs"/>
              </a:rPr>
              <a:t>reste</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ainsi</a:t>
            </a:r>
            <a:r>
              <a:rPr lang="en-US" sz="1100" b="0" i="0" dirty="0" smtClean="0">
                <a:solidFill>
                  <a:srgbClr val="000000"/>
                </a:solidFill>
                <a:latin typeface="Arial"/>
                <a:ea typeface="+mn-ea"/>
                <a:cs typeface="+mn-cs"/>
              </a:rPr>
              <a:t> dire,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composante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fondamentale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d’horloge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sinusoïdale</a:t>
            </a:r>
            <a:r>
              <a:rPr lang="en-US" sz="1100" b="0" i="0" dirty="0" smtClean="0">
                <a:solidFill>
                  <a:srgbClr val="000000"/>
                </a:solidFill>
                <a:latin typeface="Arial"/>
                <a:ea typeface="+mn-ea"/>
                <a:cs typeface="+mn-cs"/>
              </a:rPr>
              <a:t> de 100 MHz). </a:t>
            </a:r>
          </a:p>
          <a:p>
            <a:pPr algn="l">
              <a:spcBef>
                <a:spcPts val="39600"/>
              </a:spcBef>
              <a:spcAft>
                <a:spcPts val="0"/>
              </a:spcAft>
              <a:buNone/>
            </a:pPr>
            <a:r>
              <a:rPr lang="en-US" sz="1100" b="0" i="0" dirty="0" smtClean="0">
                <a:solidFill>
                  <a:srgbClr val="000000"/>
                </a:solidFill>
                <a:latin typeface="Arial"/>
                <a:ea typeface="+mn-ea"/>
                <a:cs typeface="+mn-cs"/>
              </a:rPr>
              <a:t>La capture </a:t>
            </a:r>
            <a:r>
              <a:rPr lang="en-US" sz="1100" b="0" i="0" dirty="0" err="1" smtClean="0">
                <a:solidFill>
                  <a:srgbClr val="000000"/>
                </a:solidFill>
                <a:latin typeface="Arial"/>
                <a:ea typeface="+mn-ea"/>
                <a:cs typeface="+mn-cs"/>
              </a:rPr>
              <a:t>d’écran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droite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illustre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même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d’horloge</a:t>
            </a:r>
            <a:r>
              <a:rPr lang="en-US" sz="1100" b="0" i="0" dirty="0" smtClean="0">
                <a:solidFill>
                  <a:srgbClr val="000000"/>
                </a:solidFill>
                <a:latin typeface="Arial"/>
                <a:ea typeface="+mn-ea"/>
                <a:cs typeface="+mn-cs"/>
              </a:rPr>
              <a:t> de 100 MHz </a:t>
            </a:r>
            <a:r>
              <a:rPr lang="en-US" sz="1100" b="0" i="0" dirty="0" err="1" smtClean="0">
                <a:solidFill>
                  <a:srgbClr val="000000"/>
                </a:solidFill>
                <a:latin typeface="Arial"/>
                <a:ea typeface="+mn-ea"/>
                <a:cs typeface="+mn-cs"/>
              </a:rPr>
              <a:t>tel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capturé</a:t>
            </a:r>
            <a:r>
              <a:rPr lang="en-US" sz="1100" b="0" i="0" dirty="0" smtClean="0">
                <a:solidFill>
                  <a:srgbClr val="000000"/>
                </a:solidFill>
                <a:latin typeface="Arial"/>
                <a:ea typeface="+mn-ea"/>
                <a:cs typeface="+mn-cs"/>
              </a:rPr>
              <a:t> par un oscilloscope de 500 MHz de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Ce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non </a:t>
            </a:r>
            <a:r>
              <a:rPr lang="en-US" sz="1100" b="0" i="0" dirty="0" err="1" smtClean="0">
                <a:solidFill>
                  <a:srgbClr val="000000"/>
                </a:solidFill>
                <a:latin typeface="Arial"/>
                <a:ea typeface="+mn-ea"/>
                <a:cs typeface="+mn-cs"/>
              </a:rPr>
              <a:t>seulement</a:t>
            </a:r>
            <a:r>
              <a:rPr lang="en-US" sz="1100" b="0" i="0" dirty="0" smtClean="0">
                <a:solidFill>
                  <a:srgbClr val="000000"/>
                </a:solidFill>
                <a:latin typeface="Arial"/>
                <a:ea typeface="+mn-ea"/>
                <a:cs typeface="+mn-cs"/>
              </a:rPr>
              <a:t> capturer la </a:t>
            </a:r>
            <a:r>
              <a:rPr lang="en-US" sz="1100" b="0" i="0" dirty="0" err="1" smtClean="0">
                <a:solidFill>
                  <a:srgbClr val="000000"/>
                </a:solidFill>
                <a:latin typeface="Arial"/>
                <a:ea typeface="+mn-ea"/>
                <a:cs typeface="+mn-cs"/>
              </a:rPr>
              <a:t>composante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fondamentale</a:t>
            </a:r>
            <a:r>
              <a:rPr lang="en-US" sz="1100" b="0" i="0" dirty="0" smtClean="0">
                <a:solidFill>
                  <a:srgbClr val="000000"/>
                </a:solidFill>
                <a:latin typeface="Arial"/>
                <a:ea typeface="+mn-ea"/>
                <a:cs typeface="+mn-cs"/>
              </a:rPr>
              <a:t> de 100 MHz, </a:t>
            </a:r>
            <a:r>
              <a:rPr lang="en-US" sz="1100" b="0" i="0" dirty="0" err="1" smtClean="0">
                <a:solidFill>
                  <a:srgbClr val="000000"/>
                </a:solidFill>
                <a:latin typeface="Arial"/>
                <a:ea typeface="+mn-ea"/>
                <a:cs typeface="+mn-cs"/>
              </a:rPr>
              <a:t>mais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aussi</a:t>
            </a:r>
            <a:r>
              <a:rPr lang="en-US" sz="1100" b="0" i="0" dirty="0" smtClean="0">
                <a:solidFill>
                  <a:srgbClr val="000000"/>
                </a:solidFill>
                <a:latin typeface="Arial"/>
                <a:ea typeface="+mn-ea"/>
                <a:cs typeface="+mn-cs"/>
              </a:rPr>
              <a:t> les 3</a:t>
            </a:r>
            <a:r>
              <a:rPr lang="en-US" sz="1100" b="0" i="0" baseline="30000" dirty="0" smtClean="0">
                <a:solidFill>
                  <a:srgbClr val="000000"/>
                </a:solidFill>
                <a:latin typeface="Arial"/>
                <a:ea typeface="+mn-ea"/>
                <a:cs typeface="+mn-cs"/>
              </a:rPr>
              <a:t>ème</a:t>
            </a:r>
            <a:r>
              <a:rPr lang="en-US" sz="1100" b="0" i="0" dirty="0" smtClean="0">
                <a:solidFill>
                  <a:srgbClr val="000000"/>
                </a:solidFill>
                <a:latin typeface="Arial"/>
                <a:ea typeface="+mn-ea"/>
                <a:cs typeface="+mn-cs"/>
              </a:rPr>
              <a:t> et 5</a:t>
            </a:r>
            <a:r>
              <a:rPr lang="en-US" sz="1100" b="0" i="0" baseline="30000" dirty="0" smtClean="0">
                <a:solidFill>
                  <a:srgbClr val="000000"/>
                </a:solidFill>
                <a:latin typeface="Arial"/>
                <a:ea typeface="+mn-ea"/>
                <a:cs typeface="+mn-cs"/>
              </a:rPr>
              <a:t>ème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harmoniques</a:t>
            </a:r>
            <a:r>
              <a:rPr lang="en-US" sz="1100" b="0" i="0" dirty="0" smtClean="0">
                <a:solidFill>
                  <a:srgbClr val="000000"/>
                </a:solidFill>
                <a:latin typeface="Arial"/>
                <a:ea typeface="+mn-ea"/>
                <a:cs typeface="+mn-cs"/>
              </a:rPr>
              <a:t> avec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précision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raisonnable</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err="1" smtClean="0">
                <a:solidFill>
                  <a:srgbClr val="000000"/>
                </a:solidFill>
                <a:latin typeface="Arial"/>
                <a:ea typeface="+mn-ea"/>
                <a:cs typeface="+mn-cs"/>
              </a:rPr>
              <a:t>Notez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facteur</a:t>
            </a:r>
            <a:r>
              <a:rPr lang="en-US" sz="1100" b="0" i="0" dirty="0" smtClean="0">
                <a:solidFill>
                  <a:srgbClr val="000000"/>
                </a:solidFill>
                <a:latin typeface="Arial"/>
                <a:ea typeface="+mn-ea"/>
                <a:cs typeface="+mn-cs"/>
              </a:rPr>
              <a:t> 5X pour les applications </a:t>
            </a:r>
            <a:r>
              <a:rPr lang="en-US" sz="1100" b="0" i="0" dirty="0" err="1" smtClean="0">
                <a:solidFill>
                  <a:srgbClr val="000000"/>
                </a:solidFill>
                <a:latin typeface="Arial"/>
                <a:ea typeface="+mn-ea"/>
                <a:cs typeface="+mn-cs"/>
              </a:rPr>
              <a:t>numériques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n’est</a:t>
            </a:r>
            <a:r>
              <a:rPr lang="en-US" sz="1100" b="0" i="0" dirty="0" smtClean="0">
                <a:solidFill>
                  <a:srgbClr val="000000"/>
                </a:solidFill>
                <a:latin typeface="Arial"/>
                <a:ea typeface="+mn-ea"/>
                <a:cs typeface="+mn-cs"/>
              </a:rPr>
              <a:t>, en fait, </a:t>
            </a:r>
            <a:r>
              <a:rPr lang="en-US" sz="1100" b="0" i="0" dirty="0" err="1" smtClean="0">
                <a:solidFill>
                  <a:srgbClr val="000000"/>
                </a:solidFill>
                <a:latin typeface="Arial"/>
                <a:ea typeface="+mn-ea"/>
                <a:cs typeface="+mn-cs"/>
              </a:rPr>
              <a:t>qu’un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conseil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empirique</a:t>
            </a:r>
            <a:r>
              <a:rPr lang="en-US" sz="1100" b="0" i="0" dirty="0" smtClean="0">
                <a:solidFill>
                  <a:srgbClr val="000000"/>
                </a:solidFill>
                <a:latin typeface="Arial"/>
                <a:ea typeface="+mn-ea"/>
                <a:cs typeface="+mn-cs"/>
              </a:rPr>
              <a:t>. Il </a:t>
            </a:r>
            <a:r>
              <a:rPr lang="en-US" sz="1100" b="0" i="0" dirty="0" err="1" smtClean="0">
                <a:solidFill>
                  <a:srgbClr val="000000"/>
                </a:solidFill>
                <a:latin typeface="Arial"/>
                <a:ea typeface="+mn-ea"/>
                <a:cs typeface="+mn-cs"/>
              </a:rPr>
              <a:t>existe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méthode</a:t>
            </a:r>
            <a:r>
              <a:rPr lang="en-US" sz="1100" b="0" i="0" dirty="0" smtClean="0">
                <a:solidFill>
                  <a:srgbClr val="000000"/>
                </a:solidFill>
                <a:latin typeface="Arial"/>
                <a:ea typeface="+mn-ea"/>
                <a:cs typeface="+mn-cs"/>
              </a:rPr>
              <a:t> plus </a:t>
            </a:r>
            <a:r>
              <a:rPr lang="en-US" sz="1100" b="0" i="0" dirty="0" err="1" smtClean="0">
                <a:solidFill>
                  <a:srgbClr val="000000"/>
                </a:solidFill>
                <a:latin typeface="Arial"/>
                <a:ea typeface="+mn-ea"/>
                <a:cs typeface="+mn-cs"/>
              </a:rPr>
              <a:t>précise</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déterminer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appropriée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contenu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fréquentiel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réel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les fronts à haute </a:t>
            </a:r>
            <a:r>
              <a:rPr lang="en-US" sz="1100" b="0" i="0" dirty="0" err="1" smtClean="0">
                <a:solidFill>
                  <a:srgbClr val="000000"/>
                </a:solidFill>
                <a:latin typeface="Arial"/>
                <a:ea typeface="+mn-ea"/>
                <a:cs typeface="+mn-cs"/>
              </a:rPr>
              <a:t>vitesse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soit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d’horloge</a:t>
            </a:r>
            <a:r>
              <a:rPr lang="en-US" sz="1100" b="0" i="0" dirty="0" smtClean="0">
                <a:solidFill>
                  <a:srgbClr val="000000"/>
                </a:solidFill>
                <a:latin typeface="Arial"/>
                <a:ea typeface="+mn-ea"/>
                <a:cs typeface="+mn-cs"/>
              </a:rPr>
              <a:t>. Si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souhaitez</a:t>
            </a:r>
            <a:r>
              <a:rPr lang="en-US" sz="1100" b="0" i="0" dirty="0" smtClean="0">
                <a:solidFill>
                  <a:srgbClr val="000000"/>
                </a:solidFill>
                <a:latin typeface="Arial"/>
                <a:ea typeface="+mn-ea"/>
                <a:cs typeface="+mn-cs"/>
              </a:rPr>
              <a:t> en savoir plus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méthode</a:t>
            </a:r>
            <a:r>
              <a:rPr lang="en-US" sz="1100" b="0" i="0" dirty="0" smtClean="0">
                <a:solidFill>
                  <a:srgbClr val="000000"/>
                </a:solidFill>
                <a:latin typeface="Arial"/>
                <a:ea typeface="+mn-ea"/>
                <a:cs typeface="+mn-cs"/>
              </a:rPr>
              <a:t> plus </a:t>
            </a:r>
            <a:r>
              <a:rPr lang="en-US" sz="1100" b="0" i="0" dirty="0" err="1" smtClean="0">
                <a:solidFill>
                  <a:srgbClr val="000000"/>
                </a:solidFill>
                <a:latin typeface="Arial"/>
                <a:ea typeface="+mn-ea"/>
                <a:cs typeface="+mn-cs"/>
              </a:rPr>
              <a:t>précise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reportez-vous</a:t>
            </a:r>
            <a:r>
              <a:rPr lang="en-US" sz="1100" b="0" i="0" dirty="0" smtClean="0">
                <a:solidFill>
                  <a:srgbClr val="000000"/>
                </a:solidFill>
                <a:latin typeface="Arial"/>
                <a:ea typeface="+mn-ea"/>
                <a:cs typeface="+mn-cs"/>
              </a:rPr>
              <a:t> à la note </a:t>
            </a:r>
            <a:r>
              <a:rPr lang="en-US" sz="1100" b="0" i="0" dirty="0" err="1" smtClean="0">
                <a:solidFill>
                  <a:srgbClr val="000000"/>
                </a:solidFill>
                <a:latin typeface="Arial"/>
                <a:ea typeface="+mn-ea"/>
                <a:cs typeface="+mn-cs"/>
              </a:rPr>
              <a:t>d’application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intitulée</a:t>
            </a:r>
            <a:r>
              <a:rPr lang="en-US" sz="1100" b="0" i="0" dirty="0" smtClean="0">
                <a:solidFill>
                  <a:srgbClr val="000000"/>
                </a:solidFill>
                <a:latin typeface="Arial"/>
                <a:ea typeface="+mn-ea"/>
                <a:cs typeface="+mn-cs"/>
              </a:rPr>
              <a:t> « Evaluating Oscilloscope Bandwidths for your Applications », </a:t>
            </a:r>
            <a:r>
              <a:rPr lang="en-US" sz="1100" b="0" i="0" dirty="0" err="1" smtClean="0">
                <a:solidFill>
                  <a:srgbClr val="000000"/>
                </a:solidFill>
                <a:latin typeface="Arial"/>
                <a:ea typeface="+mn-ea"/>
                <a:cs typeface="+mn-cs"/>
              </a:rPr>
              <a:t>dont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trouverez</a:t>
            </a:r>
            <a:r>
              <a:rPr lang="en-US" sz="1100" b="0" i="0" dirty="0" smtClean="0">
                <a:solidFill>
                  <a:srgbClr val="000000"/>
                </a:solidFill>
                <a:latin typeface="Arial"/>
                <a:ea typeface="+mn-ea"/>
                <a:cs typeface="+mn-cs"/>
              </a:rPr>
              <a:t> le lien à la fin de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présentation</a:t>
            </a:r>
            <a:r>
              <a:rPr lang="en-US" sz="1100" b="0" i="0" dirty="0" smtClean="0">
                <a:solidFill>
                  <a:srgbClr val="000000"/>
                </a:solidFill>
                <a:latin typeface="Arial"/>
                <a:ea typeface="+mn-ea"/>
                <a:cs typeface="+mn-cs"/>
              </a:rPr>
              <a:t>.  </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Programme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Pour commencer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présentation</a:t>
            </a:r>
            <a:r>
              <a:rPr lang="en-US" sz="1100" b="0" i="0" dirty="0" smtClean="0">
                <a:solidFill>
                  <a:srgbClr val="000000"/>
                </a:solidFill>
                <a:latin typeface="Arial"/>
                <a:ea typeface="+mn-ea"/>
                <a:cs typeface="+mn-cs"/>
              </a:rPr>
              <a:t>, nous </a:t>
            </a:r>
            <a:r>
              <a:rPr lang="en-US" sz="1100" b="0" i="0" dirty="0" err="1" smtClean="0">
                <a:solidFill>
                  <a:srgbClr val="000000"/>
                </a:solidFill>
                <a:latin typeface="Arial"/>
                <a:ea typeface="+mn-ea"/>
                <a:cs typeface="+mn-cs"/>
              </a:rPr>
              <a:t>allons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expliquer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qu’est</a:t>
            </a:r>
            <a:r>
              <a:rPr lang="en-US" sz="1100" b="0" i="0" dirty="0" smtClean="0">
                <a:solidFill>
                  <a:srgbClr val="000000"/>
                </a:solidFill>
                <a:latin typeface="Arial"/>
                <a:ea typeface="+mn-ea"/>
                <a:cs typeface="+mn-cs"/>
              </a:rPr>
              <a:t> un oscilloscope. Les </a:t>
            </a:r>
            <a:r>
              <a:rPr lang="en-US" sz="1100" b="0" i="0" dirty="0" err="1" smtClean="0">
                <a:solidFill>
                  <a:srgbClr val="000000"/>
                </a:solidFill>
                <a:latin typeface="Arial"/>
                <a:ea typeface="+mn-ea"/>
                <a:cs typeface="+mn-cs"/>
              </a:rPr>
              <a:t>sujets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suivants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seront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abordés</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err="1" smtClean="0">
                <a:solidFill>
                  <a:srgbClr val="000000"/>
                </a:solidFill>
                <a:latin typeface="Arial"/>
                <a:ea typeface="+mn-ea"/>
                <a:cs typeface="+mn-cs"/>
              </a:rPr>
              <a:t>Principes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sondage</a:t>
            </a:r>
            <a:endParaRPr lang="en-US" sz="1100" b="0"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Réalisation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mesures</a:t>
            </a:r>
            <a:endParaRPr lang="en-US" sz="1100" b="0"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Mise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endParaRPr lang="en-US" sz="1100" b="0"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Explication du </a:t>
            </a:r>
            <a:r>
              <a:rPr lang="en-US" sz="1100" b="0" i="0" dirty="0" err="1" smtClean="0">
                <a:solidFill>
                  <a:srgbClr val="000000"/>
                </a:solidFill>
                <a:latin typeface="Arial"/>
                <a:ea typeface="+mn-ea"/>
                <a:cs typeface="+mn-cs"/>
              </a:rPr>
              <a:t>déclenchement</a:t>
            </a:r>
            <a:endParaRPr lang="en-US" sz="1100" b="0"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Principe de </a:t>
            </a:r>
            <a:r>
              <a:rPr lang="en-US" sz="1100" b="0" i="0" dirty="0" err="1" smtClean="0">
                <a:solidFill>
                  <a:srgbClr val="000000"/>
                </a:solidFill>
                <a:latin typeface="Arial"/>
                <a:ea typeface="+mn-ea"/>
                <a:cs typeface="+mn-cs"/>
              </a:rPr>
              <a:t>fonctionnement</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spécifications</a:t>
            </a:r>
            <a:endParaRPr lang="en-US" sz="1100" b="0"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Modélisation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dynamique</a:t>
            </a:r>
            <a:r>
              <a:rPr lang="en-US" sz="1100" b="0" i="0" dirty="0" smtClean="0">
                <a:solidFill>
                  <a:srgbClr val="000000"/>
                </a:solidFill>
                <a:latin typeface="Arial"/>
                <a:ea typeface="+mn-ea"/>
                <a:cs typeface="+mn-cs"/>
              </a:rPr>
              <a:t> et charge de </a:t>
            </a:r>
            <a:r>
              <a:rPr lang="en-US" sz="1100" b="0" i="0" dirty="0" err="1" smtClean="0">
                <a:solidFill>
                  <a:srgbClr val="000000"/>
                </a:solidFill>
                <a:latin typeface="Arial"/>
                <a:ea typeface="+mn-ea"/>
                <a:cs typeface="+mn-cs"/>
              </a:rPr>
              <a:t>sonde</a:t>
            </a:r>
            <a:endParaRPr lang="en-US" sz="1100" b="0"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Utilisation</a:t>
            </a:r>
            <a:r>
              <a:rPr lang="en-US" sz="1100" b="0" i="0" dirty="0" smtClean="0">
                <a:solidFill>
                  <a:srgbClr val="000000"/>
                </a:solidFill>
                <a:latin typeface="Arial"/>
                <a:ea typeface="+mn-ea"/>
                <a:cs typeface="+mn-cs"/>
              </a:rPr>
              <a:t> du guide de </a:t>
            </a:r>
            <a:r>
              <a:rPr lang="en-US" sz="1100" b="0" i="0" dirty="0" err="1" smtClean="0">
                <a:solidFill>
                  <a:srgbClr val="000000"/>
                </a:solidFill>
                <a:latin typeface="Arial"/>
                <a:ea typeface="+mn-ea"/>
                <a:cs typeface="+mn-cs"/>
              </a:rPr>
              <a:t>laboratoire</a:t>
            </a:r>
            <a:endParaRPr lang="en-US" sz="1100" b="0"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Ressources</a:t>
            </a:r>
            <a:r>
              <a:rPr lang="en-US" sz="1100" b="0" i="0" dirty="0" smtClean="0">
                <a:solidFill>
                  <a:srgbClr val="000000"/>
                </a:solidFill>
                <a:latin typeface="Arial"/>
                <a:ea typeface="+mn-ea"/>
                <a:cs typeface="+mn-cs"/>
              </a:rPr>
              <a:t> techniques </a:t>
            </a:r>
            <a:r>
              <a:rPr lang="en-US" sz="1100" b="0" i="0" dirty="0" err="1" smtClean="0">
                <a:solidFill>
                  <a:srgbClr val="000000"/>
                </a:solidFill>
                <a:latin typeface="Arial"/>
                <a:ea typeface="+mn-ea"/>
                <a:cs typeface="+mn-cs"/>
              </a:rPr>
              <a:t>supplémentaires</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Autres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spécifications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importantes</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l’oscilloscope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Bien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soit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spécification</a:t>
            </a:r>
            <a:r>
              <a:rPr lang="en-US" sz="1100" b="0" i="0" dirty="0" smtClean="0">
                <a:solidFill>
                  <a:srgbClr val="000000"/>
                </a:solidFill>
                <a:latin typeface="Arial"/>
                <a:ea typeface="+mn-ea"/>
                <a:cs typeface="+mn-cs"/>
              </a:rPr>
              <a:t> la plus </a:t>
            </a:r>
            <a:r>
              <a:rPr lang="en-US" sz="1100" b="0" i="0" dirty="0" err="1" smtClean="0">
                <a:solidFill>
                  <a:srgbClr val="000000"/>
                </a:solidFill>
                <a:latin typeface="Arial"/>
                <a:ea typeface="+mn-ea"/>
                <a:cs typeface="+mn-cs"/>
              </a:rPr>
              <a:t>importante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d’autres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caractéristiques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devrez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tenir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compte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a:t>
            </a:r>
            <a:r>
              <a:rPr lang="en-US" sz="1100" b="0" i="0" dirty="0" smtClean="0">
                <a:solidFill>
                  <a:srgbClr val="000000"/>
                </a:solidFill>
                <a:latin typeface="Arial"/>
                <a:ea typeface="+mn-ea"/>
                <a:cs typeface="+mn-cs"/>
              </a:rPr>
              <a:t>, un beau jour,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avez</a:t>
            </a:r>
            <a:r>
              <a:rPr lang="en-US" sz="1100" b="0" i="0" dirty="0" smtClean="0">
                <a:solidFill>
                  <a:srgbClr val="000000"/>
                </a:solidFill>
                <a:latin typeface="Arial"/>
                <a:ea typeface="+mn-ea"/>
                <a:cs typeface="+mn-cs"/>
              </a:rPr>
              <a:t> pour mission de </a:t>
            </a:r>
            <a:r>
              <a:rPr lang="en-US" sz="1100" b="0" i="0" dirty="0" err="1" smtClean="0">
                <a:solidFill>
                  <a:srgbClr val="000000"/>
                </a:solidFill>
                <a:latin typeface="Arial"/>
                <a:ea typeface="+mn-ea"/>
                <a:cs typeface="+mn-cs"/>
              </a:rPr>
              <a:t>choisir</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d’acheter</a:t>
            </a:r>
            <a:r>
              <a:rPr lang="en-US" sz="1100" b="0" i="0" dirty="0" smtClean="0">
                <a:solidFill>
                  <a:srgbClr val="000000"/>
                </a:solidFill>
                <a:latin typeface="Arial"/>
                <a:ea typeface="+mn-ea"/>
                <a:cs typeface="+mn-cs"/>
              </a:rPr>
              <a:t> un oscilloscope. </a:t>
            </a:r>
            <a:r>
              <a:rPr lang="en-US" sz="1100" b="0" i="0" dirty="0" err="1" smtClean="0">
                <a:solidFill>
                  <a:srgbClr val="000000"/>
                </a:solidFill>
                <a:latin typeface="Arial"/>
                <a:ea typeface="+mn-ea"/>
                <a:cs typeface="+mn-cs"/>
              </a:rPr>
              <a:t>Ces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caractéristiques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suivantes</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d’échantillonnage</a:t>
            </a:r>
            <a:r>
              <a:rPr lang="en-US" sz="1100" b="0" i="0" dirty="0" smtClean="0">
                <a:solidFill>
                  <a:srgbClr val="000000"/>
                </a:solidFill>
                <a:latin typeface="Arial"/>
                <a:ea typeface="+mn-ea"/>
                <a:cs typeface="+mn-cs"/>
              </a:rPr>
              <a:t> – Elle </a:t>
            </a:r>
            <a:r>
              <a:rPr lang="en-US" sz="1100" b="0" i="0" dirty="0" err="1" smtClean="0">
                <a:solidFill>
                  <a:srgbClr val="000000"/>
                </a:solidFill>
                <a:latin typeface="Arial"/>
                <a:ea typeface="+mn-ea"/>
                <a:cs typeface="+mn-cs"/>
              </a:rPr>
              <a:t>doit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équivaloir</a:t>
            </a:r>
            <a:r>
              <a:rPr lang="en-US" sz="1100" b="0" i="0" dirty="0" smtClean="0">
                <a:solidFill>
                  <a:srgbClr val="000000"/>
                </a:solidFill>
                <a:latin typeface="Arial"/>
                <a:ea typeface="+mn-ea"/>
                <a:cs typeface="+mn-cs"/>
              </a:rPr>
              <a:t> à au </a:t>
            </a:r>
            <a:r>
              <a:rPr lang="en-US" sz="1100" b="0" i="0" dirty="0" err="1" smtClean="0">
                <a:solidFill>
                  <a:srgbClr val="000000"/>
                </a:solidFill>
                <a:latin typeface="Arial"/>
                <a:ea typeface="+mn-ea"/>
                <a:cs typeface="+mn-cs"/>
              </a:rPr>
              <a:t>moins</a:t>
            </a:r>
            <a:r>
              <a:rPr lang="en-US" sz="1100" b="0" i="0" dirty="0" smtClean="0">
                <a:solidFill>
                  <a:srgbClr val="000000"/>
                </a:solidFill>
                <a:latin typeface="Arial"/>
                <a:ea typeface="+mn-ea"/>
                <a:cs typeface="+mn-cs"/>
              </a:rPr>
              <a:t> 4X la </a:t>
            </a:r>
            <a:r>
              <a:rPr lang="en-US" sz="1100" b="0" i="0" dirty="0" err="1" smtClean="0">
                <a:solidFill>
                  <a:srgbClr val="000000"/>
                </a:solidFill>
                <a:latin typeface="Arial"/>
                <a:ea typeface="+mn-ea"/>
                <a:cs typeface="+mn-cs"/>
              </a:rPr>
              <a:t>bande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passante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endParaRPr lang="en-US" sz="1100" b="0"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Profondeur</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spécification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détermine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longueur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possible de capturer.</a:t>
            </a:r>
          </a:p>
          <a:p>
            <a:pPr algn="l">
              <a:spcBef>
                <a:spcPts val="39600"/>
              </a:spcBef>
              <a:spcAft>
                <a:spcPts val="0"/>
              </a:spcAft>
              <a:buNone/>
            </a:pPr>
            <a:r>
              <a:rPr lang="en-US" sz="1100" b="0" i="0" dirty="0" err="1" smtClean="0">
                <a:solidFill>
                  <a:srgbClr val="000000"/>
                </a:solidFill>
                <a:latin typeface="Arial"/>
                <a:ea typeface="+mn-ea"/>
                <a:cs typeface="+mn-cs"/>
              </a:rPr>
              <a:t>Nombre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voies</a:t>
            </a:r>
            <a:r>
              <a:rPr lang="en-US" sz="1100" b="0" i="0" dirty="0" smtClean="0">
                <a:solidFill>
                  <a:srgbClr val="000000"/>
                </a:solidFill>
                <a:latin typeface="Arial"/>
                <a:ea typeface="+mn-ea"/>
                <a:cs typeface="+mn-cs"/>
              </a:rPr>
              <a:t> – La </a:t>
            </a:r>
            <a:r>
              <a:rPr lang="en-US" sz="1100" b="0" i="0" dirty="0" err="1" smtClean="0">
                <a:solidFill>
                  <a:srgbClr val="000000"/>
                </a:solidFill>
                <a:latin typeface="Arial"/>
                <a:ea typeface="+mn-ea"/>
                <a:cs typeface="+mn-cs"/>
              </a:rPr>
              <a:t>majorité</a:t>
            </a:r>
            <a:r>
              <a:rPr lang="en-US" sz="1100" b="0" i="0" dirty="0" smtClean="0">
                <a:solidFill>
                  <a:srgbClr val="000000"/>
                </a:solidFill>
                <a:latin typeface="Arial"/>
                <a:ea typeface="+mn-ea"/>
                <a:cs typeface="+mn-cs"/>
              </a:rPr>
              <a:t> des oscilloscopes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disponibles</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modèles</a:t>
            </a:r>
            <a:r>
              <a:rPr lang="en-US" sz="1100" b="0" i="0" dirty="0" smtClean="0">
                <a:solidFill>
                  <a:srgbClr val="000000"/>
                </a:solidFill>
                <a:latin typeface="Arial"/>
                <a:ea typeface="+mn-ea"/>
                <a:cs typeface="+mn-cs"/>
              </a:rPr>
              <a:t> 2 et 4 </a:t>
            </a:r>
            <a:r>
              <a:rPr lang="en-US" sz="1100" b="0" i="0" dirty="0" err="1" smtClean="0">
                <a:solidFill>
                  <a:srgbClr val="000000"/>
                </a:solidFill>
                <a:latin typeface="Arial"/>
                <a:ea typeface="+mn-ea"/>
                <a:cs typeface="+mn-cs"/>
              </a:rPr>
              <a:t>voies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Cependant</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modèles</a:t>
            </a:r>
            <a:r>
              <a:rPr lang="en-US" sz="1100" b="0" i="0" dirty="0" smtClean="0">
                <a:solidFill>
                  <a:srgbClr val="000000"/>
                </a:solidFill>
                <a:latin typeface="Arial"/>
                <a:ea typeface="+mn-ea"/>
                <a:cs typeface="+mn-cs"/>
              </a:rPr>
              <a:t> MSO y </a:t>
            </a:r>
            <a:r>
              <a:rPr lang="en-US" sz="1100" b="0" i="0" dirty="0" err="1" smtClean="0">
                <a:solidFill>
                  <a:srgbClr val="000000"/>
                </a:solidFill>
                <a:latin typeface="Arial"/>
                <a:ea typeface="+mn-ea"/>
                <a:cs typeface="+mn-cs"/>
              </a:rPr>
              <a:t>ajoutent</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voies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d’acquisition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synchronisation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logique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contrôler</a:t>
            </a:r>
            <a:r>
              <a:rPr lang="en-US" sz="1100" b="0" i="0" dirty="0" smtClean="0">
                <a:solidFill>
                  <a:srgbClr val="000000"/>
                </a:solidFill>
                <a:latin typeface="Arial"/>
                <a:ea typeface="+mn-ea"/>
                <a:cs typeface="+mn-cs"/>
              </a:rPr>
              <a:t> et de tester des ensembles de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numériques</a:t>
            </a:r>
            <a:r>
              <a:rPr lang="en-US" sz="1100" b="0" i="0" dirty="0" smtClean="0">
                <a:solidFill>
                  <a:srgbClr val="000000"/>
                </a:solidFill>
                <a:latin typeface="Arial"/>
                <a:ea typeface="+mn-ea"/>
                <a:cs typeface="+mn-cs"/>
              </a:rPr>
              <a:t> plus complexes.</a:t>
            </a:r>
          </a:p>
          <a:p>
            <a:pPr algn="l">
              <a:spcBef>
                <a:spcPts val="39600"/>
              </a:spcBef>
              <a:spcAft>
                <a:spcPts val="0"/>
              </a:spcAft>
              <a:buNone/>
            </a:pPr>
            <a:r>
              <a:rPr lang="en-US" sz="1100" b="0" i="0" dirty="0" err="1" smtClean="0">
                <a:solidFill>
                  <a:srgbClr val="000000"/>
                </a:solidFill>
                <a:latin typeface="Arial"/>
                <a:ea typeface="+mn-ea"/>
                <a:cs typeface="+mn-cs"/>
              </a:rPr>
              <a:t>Vitesse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rafraîchissement</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 Plus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rafraîchissement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élevée</a:t>
            </a:r>
            <a:r>
              <a:rPr lang="en-US" sz="1100" b="0" i="0" dirty="0" smtClean="0">
                <a:solidFill>
                  <a:srgbClr val="000000"/>
                </a:solidFill>
                <a:latin typeface="Arial"/>
                <a:ea typeface="+mn-ea"/>
                <a:cs typeface="+mn-cs"/>
              </a:rPr>
              <a:t>, plus la capture </a:t>
            </a:r>
            <a:r>
              <a:rPr lang="en-US" sz="1100" b="0" i="0" dirty="0" err="1" smtClean="0">
                <a:solidFill>
                  <a:srgbClr val="000000"/>
                </a:solidFill>
                <a:latin typeface="Arial"/>
                <a:ea typeface="+mn-ea"/>
                <a:cs typeface="+mn-cs"/>
              </a:rPr>
              <a:t>d’images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rapide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d’où</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probabilité</a:t>
            </a:r>
            <a:r>
              <a:rPr lang="en-US" sz="1100" b="0" i="0" dirty="0" smtClean="0">
                <a:solidFill>
                  <a:srgbClr val="000000"/>
                </a:solidFill>
                <a:latin typeface="Arial"/>
                <a:ea typeface="+mn-ea"/>
                <a:cs typeface="+mn-cs"/>
              </a:rPr>
              <a:t> accrue de capturer des </a:t>
            </a:r>
            <a:r>
              <a:rPr lang="en-US" sz="1100" b="0" i="0" dirty="0" err="1" smtClean="0">
                <a:solidFill>
                  <a:srgbClr val="000000"/>
                </a:solidFill>
                <a:latin typeface="Arial"/>
                <a:ea typeface="+mn-ea"/>
                <a:cs typeface="+mn-cs"/>
              </a:rPr>
              <a:t>événements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peu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fréquents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tels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des impulsions </a:t>
            </a:r>
            <a:r>
              <a:rPr lang="en-US" sz="1100" b="0" i="0" dirty="0" err="1" smtClean="0">
                <a:solidFill>
                  <a:srgbClr val="000000"/>
                </a:solidFill>
                <a:latin typeface="Arial"/>
                <a:ea typeface="+mn-ea"/>
                <a:cs typeface="+mn-cs"/>
              </a:rPr>
              <a:t>transitoires</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err="1" smtClean="0">
                <a:solidFill>
                  <a:srgbClr val="000000"/>
                </a:solidFill>
                <a:latin typeface="Arial"/>
                <a:ea typeface="+mn-ea"/>
                <a:cs typeface="+mn-cs"/>
              </a:rPr>
              <a:t>Qualité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d’affichage</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Comprend</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taille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d’affichage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résolution</a:t>
            </a:r>
            <a:r>
              <a:rPr lang="en-US" sz="1100" b="0" i="0" dirty="0" smtClean="0">
                <a:solidFill>
                  <a:srgbClr val="000000"/>
                </a:solidFill>
                <a:latin typeface="Arial"/>
                <a:ea typeface="+mn-ea"/>
                <a:cs typeface="+mn-cs"/>
              </a:rPr>
              <a:t> et le </a:t>
            </a:r>
            <a:r>
              <a:rPr lang="en-US" sz="1100" b="0" i="0" dirty="0" err="1" smtClean="0">
                <a:solidFill>
                  <a:srgbClr val="000000"/>
                </a:solidFill>
                <a:latin typeface="Arial"/>
                <a:ea typeface="+mn-ea"/>
                <a:cs typeface="+mn-cs"/>
              </a:rPr>
              <a:t>nombre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niveaux</a:t>
            </a:r>
            <a:r>
              <a:rPr lang="en-US" sz="1100" b="0" i="0" dirty="0" smtClean="0">
                <a:solidFill>
                  <a:srgbClr val="000000"/>
                </a:solidFill>
                <a:latin typeface="Arial"/>
                <a:ea typeface="+mn-ea"/>
                <a:cs typeface="+mn-cs"/>
              </a:rPr>
              <a:t> de variation </a:t>
            </a:r>
            <a:r>
              <a:rPr lang="en-US" sz="1100" b="0" i="0" dirty="0" err="1" smtClean="0">
                <a:solidFill>
                  <a:srgbClr val="000000"/>
                </a:solidFill>
                <a:latin typeface="Arial"/>
                <a:ea typeface="+mn-ea"/>
                <a:cs typeface="+mn-cs"/>
              </a:rPr>
              <a:t>d’intensité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Lorsqu’il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s’agit</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qualité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d’affichage</a:t>
            </a:r>
            <a:r>
              <a:rPr lang="en-US" sz="1100" b="0" i="0" dirty="0" smtClean="0">
                <a:solidFill>
                  <a:srgbClr val="000000"/>
                </a:solidFill>
                <a:latin typeface="Arial"/>
                <a:ea typeface="+mn-ea"/>
                <a:cs typeface="+mn-cs"/>
              </a:rPr>
              <a:t> d’un oscilloscope, la variation </a:t>
            </a:r>
            <a:r>
              <a:rPr lang="en-US" sz="1100" b="0" i="0" dirty="0" err="1" smtClean="0">
                <a:solidFill>
                  <a:srgbClr val="000000"/>
                </a:solidFill>
                <a:latin typeface="Arial"/>
                <a:ea typeface="+mn-ea"/>
                <a:cs typeface="+mn-cs"/>
              </a:rPr>
              <a:t>d’intensité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être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caractéristique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importante</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afficher</a:t>
            </a:r>
            <a:r>
              <a:rPr lang="en-US" sz="1100" b="0" i="0" dirty="0" smtClean="0">
                <a:solidFill>
                  <a:srgbClr val="000000"/>
                </a:solidFill>
                <a:latin typeface="Arial"/>
                <a:ea typeface="+mn-ea"/>
                <a:cs typeface="+mn-cs"/>
              </a:rPr>
              <a:t> et se </a:t>
            </a:r>
            <a:r>
              <a:rPr lang="en-US" sz="1100" b="0" i="0" dirty="0" err="1" smtClean="0">
                <a:solidFill>
                  <a:srgbClr val="000000"/>
                </a:solidFill>
                <a:latin typeface="Arial"/>
                <a:ea typeface="+mn-ea"/>
                <a:cs typeface="+mn-cs"/>
              </a:rPr>
              <a:t>prononcer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un bruit </a:t>
            </a:r>
            <a:r>
              <a:rPr lang="en-US" sz="1100" b="0" i="0" dirty="0" err="1" smtClean="0">
                <a:solidFill>
                  <a:srgbClr val="000000"/>
                </a:solidFill>
                <a:latin typeface="Arial"/>
                <a:ea typeface="+mn-ea"/>
                <a:cs typeface="+mn-cs"/>
              </a:rPr>
              <a:t>aléatoire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de la gigue.</a:t>
            </a:r>
          </a:p>
          <a:p>
            <a:pPr algn="l">
              <a:spcBef>
                <a:spcPts val="39600"/>
              </a:spcBef>
              <a:spcAft>
                <a:spcPts val="0"/>
              </a:spcAft>
              <a:buNone/>
            </a:pPr>
            <a:r>
              <a:rPr lang="en-US" sz="1100" b="0" i="0" dirty="0" smtClean="0">
                <a:solidFill>
                  <a:srgbClr val="000000"/>
                </a:solidFill>
                <a:latin typeface="Arial"/>
                <a:ea typeface="+mn-ea"/>
                <a:cs typeface="+mn-cs"/>
              </a:rPr>
              <a:t>Modes de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évolués</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Permettent</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de se </a:t>
            </a:r>
            <a:r>
              <a:rPr lang="en-US" sz="1100" b="0" i="0" dirty="0" err="1" smtClean="0">
                <a:solidFill>
                  <a:srgbClr val="000000"/>
                </a:solidFill>
                <a:latin typeface="Arial"/>
                <a:ea typeface="+mn-ea"/>
                <a:cs typeface="+mn-cs"/>
              </a:rPr>
              <a:t>synchroniser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plus complexes, </a:t>
            </a:r>
            <a:r>
              <a:rPr lang="en-US" sz="1100" b="0" i="0" dirty="0" err="1" smtClean="0">
                <a:solidFill>
                  <a:srgbClr val="000000"/>
                </a:solidFill>
                <a:latin typeface="Arial"/>
                <a:ea typeface="+mn-ea"/>
                <a:cs typeface="+mn-cs"/>
              </a:rPr>
              <a:t>tels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de bus </a:t>
            </a:r>
            <a:r>
              <a:rPr lang="en-US" sz="1100" b="0" i="0" dirty="0" err="1" smtClean="0">
                <a:solidFill>
                  <a:srgbClr val="000000"/>
                </a:solidFill>
                <a:latin typeface="Arial"/>
                <a:ea typeface="+mn-ea"/>
                <a:cs typeface="+mn-cs"/>
              </a:rPr>
              <a:t>série</a:t>
            </a:r>
            <a:r>
              <a:rPr lang="en-US" sz="1100" b="0" i="0" dirty="0" smtClean="0">
                <a:solidFill>
                  <a:srgbClr val="000000"/>
                </a:solidFill>
                <a:latin typeface="Arial"/>
                <a:ea typeface="+mn-ea"/>
                <a:cs typeface="+mn-cs"/>
              </a:rPr>
              <a:t>.</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smtClean="0">
                <a:solidFill>
                  <a:srgbClr val="000000"/>
                </a:solidFill>
                <a:latin typeface="Arial"/>
                <a:ea typeface="+mn-ea"/>
                <a:cs typeface="+mn-cs"/>
              </a:rPr>
              <a:t>Un nouveau regard </a:t>
            </a:r>
            <a:r>
              <a:rPr lang="en-US" sz="1100" b="1" i="0" dirty="0" err="1" smtClean="0">
                <a:solidFill>
                  <a:srgbClr val="000000"/>
                </a:solidFill>
                <a:latin typeface="Arial"/>
                <a:ea typeface="+mn-ea"/>
                <a:cs typeface="+mn-cs"/>
              </a:rPr>
              <a:t>sur</a:t>
            </a:r>
            <a:r>
              <a:rPr lang="en-US" sz="1100" b="1" i="0" dirty="0" smtClean="0">
                <a:solidFill>
                  <a:srgbClr val="000000"/>
                </a:solidFill>
                <a:latin typeface="Arial"/>
                <a:ea typeface="+mn-ea"/>
                <a:cs typeface="+mn-cs"/>
              </a:rPr>
              <a:t> le </a:t>
            </a:r>
            <a:r>
              <a:rPr lang="en-US" sz="1100" b="1" i="0" dirty="0" err="1" smtClean="0">
                <a:solidFill>
                  <a:srgbClr val="000000"/>
                </a:solidFill>
                <a:latin typeface="Arial"/>
                <a:ea typeface="+mn-ea"/>
                <a:cs typeface="+mn-cs"/>
              </a:rPr>
              <a:t>sondage</a:t>
            </a:r>
            <a:r>
              <a:rPr lang="en-US" sz="1100" b="1" i="0" dirty="0" smtClean="0">
                <a:solidFill>
                  <a:srgbClr val="000000"/>
                </a:solidFill>
                <a:latin typeface="Arial"/>
                <a:ea typeface="+mn-ea"/>
                <a:cs typeface="+mn-cs"/>
              </a:rPr>
              <a:t> - </a:t>
            </a:r>
            <a:r>
              <a:rPr lang="en-US" sz="1100" b="1" i="0" dirty="0" err="1" smtClean="0">
                <a:solidFill>
                  <a:srgbClr val="000000"/>
                </a:solidFill>
                <a:latin typeface="Arial"/>
                <a:ea typeface="+mn-ea"/>
                <a:cs typeface="+mn-cs"/>
              </a:rPr>
              <a:t>Modèle</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sonde</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dynamique</a:t>
            </a:r>
            <a:r>
              <a:rPr lang="en-US" sz="1100" b="1" i="0" dirty="0" smtClean="0">
                <a:solidFill>
                  <a:srgbClr val="000000"/>
                </a:solidFill>
                <a:latin typeface="Arial"/>
                <a:ea typeface="+mn-ea"/>
                <a:cs typeface="+mn-cs"/>
              </a:rPr>
              <a:t>/CA</a:t>
            </a:r>
          </a:p>
          <a:p>
            <a:pPr algn="l">
              <a:spcBef>
                <a:spcPts val="39600"/>
              </a:spcBef>
              <a:spcAft>
                <a:spcPts val="0"/>
              </a:spcAft>
              <a:buNone/>
            </a:pPr>
            <a:r>
              <a:rPr lang="en-US" sz="1100" b="0" i="0" dirty="0" smtClean="0">
                <a:solidFill>
                  <a:srgbClr val="000000"/>
                </a:solidFill>
                <a:latin typeface="Arial"/>
                <a:ea typeface="+mn-ea"/>
                <a:cs typeface="+mn-cs"/>
              </a:rPr>
              <a:t>Nous </a:t>
            </a:r>
            <a:r>
              <a:rPr lang="en-US" sz="1100" b="0" i="0" dirty="0" err="1" smtClean="0">
                <a:solidFill>
                  <a:srgbClr val="000000"/>
                </a:solidFill>
                <a:latin typeface="Arial"/>
                <a:ea typeface="+mn-ea"/>
                <a:cs typeface="+mn-cs"/>
              </a:rPr>
              <a:t>avons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discuté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précédemment</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statique</a:t>
            </a:r>
            <a:r>
              <a:rPr lang="en-US" sz="1100" b="0" i="0" dirty="0" smtClean="0">
                <a:solidFill>
                  <a:srgbClr val="000000"/>
                </a:solidFill>
                <a:latin typeface="Arial"/>
                <a:ea typeface="+mn-ea"/>
                <a:cs typeface="+mn-cs"/>
              </a:rPr>
              <a:t>/CC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passive 10:1 standard. Nous </a:t>
            </a:r>
            <a:r>
              <a:rPr lang="en-US" sz="1100" b="0" i="0" dirty="0" err="1" smtClean="0">
                <a:solidFill>
                  <a:srgbClr val="000000"/>
                </a:solidFill>
                <a:latin typeface="Arial"/>
                <a:ea typeface="+mn-ea"/>
                <a:cs typeface="+mn-cs"/>
              </a:rPr>
              <a:t>avions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alors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simplifié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sensiblement</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éliminant</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éléments</a:t>
            </a:r>
            <a:r>
              <a:rPr lang="en-US" sz="1100" b="0" i="0" dirty="0" smtClean="0">
                <a:solidFill>
                  <a:srgbClr val="000000"/>
                </a:solidFill>
                <a:latin typeface="Arial"/>
                <a:ea typeface="+mn-ea"/>
                <a:cs typeface="+mn-cs"/>
              </a:rPr>
              <a:t>/</a:t>
            </a:r>
            <a:r>
              <a:rPr lang="en-US" sz="1100" b="0" i="0" dirty="0" err="1" smtClean="0">
                <a:solidFill>
                  <a:srgbClr val="000000"/>
                </a:solidFill>
                <a:latin typeface="Arial"/>
                <a:ea typeface="+mn-ea"/>
                <a:cs typeface="+mn-cs"/>
              </a:rPr>
              <a:t>composants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capacitifs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Cela</a:t>
            </a:r>
            <a:r>
              <a:rPr lang="en-US" sz="1100" b="0" i="0" dirty="0" smtClean="0">
                <a:solidFill>
                  <a:srgbClr val="000000"/>
                </a:solidFill>
                <a:latin typeface="Arial"/>
                <a:ea typeface="+mn-ea"/>
                <a:cs typeface="+mn-cs"/>
              </a:rPr>
              <a:t> nous a </a:t>
            </a:r>
            <a:r>
              <a:rPr lang="en-US" sz="1100" b="0" i="0" dirty="0" err="1" smtClean="0">
                <a:solidFill>
                  <a:srgbClr val="000000"/>
                </a:solidFill>
                <a:latin typeface="Arial"/>
                <a:ea typeface="+mn-ea"/>
                <a:cs typeface="+mn-cs"/>
              </a:rPr>
              <a:t>permis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d’obtenir</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réseau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diviseur</a:t>
            </a:r>
            <a:r>
              <a:rPr lang="en-US" sz="1100" b="0" i="0" dirty="0" smtClean="0">
                <a:solidFill>
                  <a:srgbClr val="000000"/>
                </a:solidFill>
                <a:latin typeface="Arial"/>
                <a:ea typeface="+mn-ea"/>
                <a:cs typeface="+mn-cs"/>
              </a:rPr>
              <a:t> de tension simple à 2 </a:t>
            </a:r>
            <a:r>
              <a:rPr lang="en-US" sz="1100" b="0" i="0" dirty="0" err="1" smtClean="0">
                <a:solidFill>
                  <a:srgbClr val="000000"/>
                </a:solidFill>
                <a:latin typeface="Arial"/>
                <a:ea typeface="+mn-ea"/>
                <a:cs typeface="+mn-cs"/>
              </a:rPr>
              <a:t>résistances</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err="1" smtClean="0">
                <a:solidFill>
                  <a:srgbClr val="000000"/>
                </a:solidFill>
                <a:latin typeface="Arial"/>
                <a:ea typeface="+mn-ea"/>
                <a:cs typeface="+mn-cs"/>
              </a:rPr>
              <a:t>Penchons</a:t>
            </a:r>
            <a:r>
              <a:rPr lang="en-US" sz="1100" b="0" i="0" dirty="0" smtClean="0">
                <a:solidFill>
                  <a:srgbClr val="000000"/>
                </a:solidFill>
                <a:latin typeface="Arial"/>
                <a:ea typeface="+mn-ea"/>
                <a:cs typeface="+mn-cs"/>
              </a:rPr>
              <a:t>-nous à </a:t>
            </a:r>
            <a:r>
              <a:rPr lang="en-US" sz="1100" b="0" i="0" dirty="0" err="1" smtClean="0">
                <a:solidFill>
                  <a:srgbClr val="000000"/>
                </a:solidFill>
                <a:latin typeface="Arial"/>
                <a:ea typeface="+mn-ea"/>
                <a:cs typeface="+mn-cs"/>
              </a:rPr>
              <a:t>présent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dynamique</a:t>
            </a:r>
            <a:r>
              <a:rPr lang="en-US" sz="1100" b="0" i="0" dirty="0" smtClean="0">
                <a:solidFill>
                  <a:srgbClr val="000000"/>
                </a:solidFill>
                <a:latin typeface="Arial"/>
                <a:ea typeface="+mn-ea"/>
                <a:cs typeface="+mn-cs"/>
              </a:rPr>
              <a:t>/CA de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attardons</a:t>
            </a:r>
            <a:r>
              <a:rPr lang="en-US" sz="1100" b="0" i="0" dirty="0" smtClean="0">
                <a:solidFill>
                  <a:srgbClr val="000000"/>
                </a:solidFill>
                <a:latin typeface="Arial"/>
                <a:ea typeface="+mn-ea"/>
                <a:cs typeface="+mn-cs"/>
              </a:rPr>
              <a:t>-nous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conséquences</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éléments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capacitifs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câble</a:t>
            </a:r>
            <a:r>
              <a:rPr lang="en-US" sz="1100" b="0" i="0" dirty="0" smtClean="0">
                <a:solidFill>
                  <a:srgbClr val="000000"/>
                </a:solidFill>
                <a:latin typeface="Arial"/>
                <a:ea typeface="+mn-ea"/>
                <a:cs typeface="+mn-cs"/>
              </a:rPr>
              <a:t>, qui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capacité</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câble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et C</a:t>
            </a:r>
            <a:r>
              <a:rPr lang="en-US" sz="1100" b="0" i="0" baseline="-25000" dirty="0" smtClean="0">
                <a:solidFill>
                  <a:srgbClr val="000000"/>
                </a:solidFill>
                <a:latin typeface="Arial"/>
                <a:ea typeface="+mn-ea"/>
                <a:cs typeface="+mn-cs"/>
              </a:rPr>
              <a:t>oscilloscope</a:t>
            </a:r>
            <a:r>
              <a:rPr lang="en-US" sz="1100" b="0" i="0" dirty="0" smtClean="0">
                <a:solidFill>
                  <a:srgbClr val="000000"/>
                </a:solidFill>
                <a:latin typeface="Arial"/>
                <a:ea typeface="+mn-ea"/>
                <a:cs typeface="+mn-cs"/>
              </a:rPr>
              <a:t>, qui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capacité</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l’entrée</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connecteur</a:t>
            </a:r>
            <a:r>
              <a:rPr lang="en-US" sz="1100" b="0" i="0" dirty="0" smtClean="0">
                <a:solidFill>
                  <a:srgbClr val="000000"/>
                </a:solidFill>
                <a:latin typeface="Arial"/>
                <a:ea typeface="+mn-ea"/>
                <a:cs typeface="+mn-cs"/>
              </a:rPr>
              <a:t> BNC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capacités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inhérentes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parasites)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Cela</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signifie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éléments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n’ont</a:t>
            </a:r>
            <a:r>
              <a:rPr lang="en-US" sz="1100" b="0" i="0" dirty="0" smtClean="0">
                <a:solidFill>
                  <a:srgbClr val="000000"/>
                </a:solidFill>
                <a:latin typeface="Arial"/>
                <a:ea typeface="+mn-ea"/>
                <a:cs typeface="+mn-cs"/>
              </a:rPr>
              <a:t> pas </a:t>
            </a:r>
            <a:r>
              <a:rPr lang="en-US" sz="1100" b="0" i="0" dirty="0" err="1" smtClean="0">
                <a:solidFill>
                  <a:srgbClr val="000000"/>
                </a:solidFill>
                <a:latin typeface="Arial"/>
                <a:ea typeface="+mn-ea"/>
                <a:cs typeface="+mn-cs"/>
              </a:rPr>
              <a:t>été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conçus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intentionnellement</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ils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juste</a:t>
            </a:r>
            <a:r>
              <a:rPr lang="en-US" sz="1100" b="0" i="0" dirty="0" smtClean="0">
                <a:solidFill>
                  <a:srgbClr val="000000"/>
                </a:solidFill>
                <a:latin typeface="Arial"/>
                <a:ea typeface="+mn-ea"/>
                <a:cs typeface="+mn-cs"/>
              </a:rPr>
              <a:t> des </a:t>
            </a:r>
            <a:r>
              <a:rPr lang="cs-CZ"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conséquences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regrettables</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pointe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comp</a:t>
            </a:r>
            <a:r>
              <a:rPr lang="en-US" sz="1100" b="0" i="0" dirty="0" smtClean="0">
                <a:solidFill>
                  <a:srgbClr val="000000"/>
                </a:solidFill>
                <a:latin typeface="Arial"/>
                <a:ea typeface="+mn-ea"/>
                <a:cs typeface="+mn-cs"/>
              </a:rPr>
              <a:t>, qui </a:t>
            </a:r>
            <a:r>
              <a:rPr lang="en-US" sz="1100" b="0" i="0" dirty="0" err="1" smtClean="0">
                <a:solidFill>
                  <a:srgbClr val="000000"/>
                </a:solidFill>
                <a:latin typeface="Arial"/>
                <a:ea typeface="+mn-ea"/>
                <a:cs typeface="+mn-cs"/>
              </a:rPr>
              <a:t>désigne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condensateur</a:t>
            </a:r>
            <a:r>
              <a:rPr lang="en-US" sz="1100" b="0" i="0" dirty="0" smtClean="0">
                <a:solidFill>
                  <a:srgbClr val="000000"/>
                </a:solidFill>
                <a:latin typeface="Arial"/>
                <a:ea typeface="+mn-ea"/>
                <a:cs typeface="+mn-cs"/>
              </a:rPr>
              <a:t> à compensation variable,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conçues</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compenser</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éléments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capacitifs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naturels</a:t>
            </a:r>
            <a:r>
              <a:rPr lang="en-US" sz="1100" b="0" i="0" dirty="0" smtClean="0">
                <a:solidFill>
                  <a:srgbClr val="000000"/>
                </a:solidFill>
                <a:latin typeface="Arial"/>
                <a:ea typeface="+mn-ea"/>
                <a:cs typeface="+mn-cs"/>
              </a:rPr>
              <a:t>/</a:t>
            </a:r>
            <a:r>
              <a:rPr lang="en-US" sz="1100" b="0" i="0" dirty="0" err="1" smtClean="0">
                <a:solidFill>
                  <a:srgbClr val="000000"/>
                </a:solidFill>
                <a:latin typeface="Arial"/>
                <a:ea typeface="+mn-ea"/>
                <a:cs typeface="+mn-cs"/>
              </a:rPr>
              <a:t>inhérents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Lorsque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comp</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réglé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correctement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réactance</a:t>
            </a:r>
            <a:r>
              <a:rPr lang="en-US" sz="1100" b="0" i="0" dirty="0" smtClean="0">
                <a:solidFill>
                  <a:srgbClr val="000000"/>
                </a:solidFill>
                <a:latin typeface="Arial"/>
                <a:ea typeface="+mn-ea"/>
                <a:cs typeface="+mn-cs"/>
              </a:rPr>
              <a:t> capacitive de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pointe</a:t>
            </a:r>
            <a:r>
              <a:rPr lang="en-US" sz="1100" b="0" i="0" dirty="0" smtClean="0">
                <a:solidFill>
                  <a:srgbClr val="000000"/>
                </a:solidFill>
                <a:latin typeface="Arial"/>
                <a:ea typeface="+mn-ea"/>
                <a:cs typeface="+mn-cs"/>
              </a:rPr>
              <a:t> par rapport à la </a:t>
            </a:r>
            <a:r>
              <a:rPr lang="en-US" sz="1100" b="0" i="0" dirty="0" err="1" smtClean="0">
                <a:solidFill>
                  <a:srgbClr val="000000"/>
                </a:solidFill>
                <a:latin typeface="Arial"/>
                <a:ea typeface="+mn-ea"/>
                <a:cs typeface="+mn-cs"/>
              </a:rPr>
              <a:t>combinaison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parallèle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comp</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câble</a:t>
            </a:r>
            <a:r>
              <a:rPr lang="en-US" sz="1100" b="0" i="0" dirty="0" smtClean="0">
                <a:solidFill>
                  <a:srgbClr val="000000"/>
                </a:solidFill>
                <a:latin typeface="Arial"/>
                <a:ea typeface="+mn-ea"/>
                <a:cs typeface="+mn-cs"/>
              </a:rPr>
              <a:t> + C</a:t>
            </a:r>
            <a:r>
              <a:rPr lang="en-US" sz="1100" b="0" i="0" baseline="-25000" dirty="0" smtClean="0">
                <a:solidFill>
                  <a:srgbClr val="000000"/>
                </a:solidFill>
                <a:latin typeface="Arial"/>
                <a:ea typeface="+mn-ea"/>
                <a:cs typeface="+mn-cs"/>
              </a:rPr>
              <a:t>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avoir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même</a:t>
            </a:r>
            <a:r>
              <a:rPr lang="en-US" sz="1100" b="0" i="0" dirty="0" smtClean="0">
                <a:solidFill>
                  <a:srgbClr val="000000"/>
                </a:solidFill>
                <a:latin typeface="Arial"/>
                <a:ea typeface="+mn-ea"/>
                <a:cs typeface="+mn-cs"/>
              </a:rPr>
              <a:t> rapport </a:t>
            </a:r>
            <a:r>
              <a:rPr lang="en-US" sz="1100" b="0" i="0" dirty="0" err="1" smtClean="0">
                <a:solidFill>
                  <a:srgbClr val="000000"/>
                </a:solidFill>
                <a:latin typeface="Arial"/>
                <a:ea typeface="+mn-ea"/>
                <a:cs typeface="+mn-cs"/>
              </a:rPr>
              <a:t>d’atténuation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l’atténuation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consécutive</a:t>
            </a:r>
            <a:r>
              <a:rPr lang="en-US" sz="1100" b="0" i="0" dirty="0" smtClean="0">
                <a:solidFill>
                  <a:srgbClr val="000000"/>
                </a:solidFill>
                <a:latin typeface="Arial"/>
                <a:ea typeface="+mn-ea"/>
                <a:cs typeface="+mn-cs"/>
              </a:rPr>
              <a:t> aux </a:t>
            </a:r>
            <a:r>
              <a:rPr lang="en-US" sz="1100" b="0" i="0" dirty="0" err="1" smtClean="0">
                <a:solidFill>
                  <a:srgbClr val="000000"/>
                </a:solidFill>
                <a:latin typeface="Arial"/>
                <a:ea typeface="+mn-ea"/>
                <a:cs typeface="+mn-cs"/>
              </a:rPr>
              <a:t>composants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résistifs</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d’autres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termes</a:t>
            </a:r>
            <a:r>
              <a:rPr lang="en-US" sz="1100" b="0" i="0" dirty="0" smtClean="0">
                <a:solidFill>
                  <a:srgbClr val="000000"/>
                </a:solidFill>
                <a:latin typeface="Arial"/>
                <a:ea typeface="+mn-ea"/>
                <a:cs typeface="+mn-cs"/>
              </a:rPr>
              <a:t>, X</a:t>
            </a:r>
            <a:r>
              <a:rPr lang="en-US" sz="1100" b="0" i="0" baseline="-25000" dirty="0" smtClean="0">
                <a:solidFill>
                  <a:srgbClr val="000000"/>
                </a:solidFill>
                <a:latin typeface="Arial"/>
                <a:ea typeface="+mn-ea"/>
                <a:cs typeface="+mn-cs"/>
              </a:rPr>
              <a:t>C-pointe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être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a:t>
            </a:r>
            <a:r>
              <a:rPr lang="en-US" sz="1100" b="0" i="0" dirty="0" smtClean="0">
                <a:solidFill>
                  <a:srgbClr val="000000"/>
                </a:solidFill>
                <a:latin typeface="Arial"/>
                <a:ea typeface="+mn-ea"/>
                <a:cs typeface="+mn-cs"/>
              </a:rPr>
              <a:t> à 9 </a:t>
            </a:r>
            <a:r>
              <a:rPr lang="en-US" sz="1100" b="0" i="0" dirty="0" err="1" smtClean="0">
                <a:solidFill>
                  <a:srgbClr val="000000"/>
                </a:solidFill>
                <a:latin typeface="Arial"/>
                <a:ea typeface="+mn-ea"/>
                <a:cs typeface="+mn-cs"/>
              </a:rPr>
              <a:t>fois</a:t>
            </a:r>
            <a:r>
              <a:rPr lang="en-US" sz="1100" b="0" i="0" dirty="0" smtClean="0">
                <a:solidFill>
                  <a:srgbClr val="000000"/>
                </a:solidFill>
                <a:latin typeface="Arial"/>
                <a:ea typeface="+mn-ea"/>
                <a:cs typeface="+mn-cs"/>
              </a:rPr>
              <a:t> X</a:t>
            </a:r>
            <a:r>
              <a:rPr lang="en-US" sz="1100" b="0" i="0" baseline="-25000" dirty="0"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parallèle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Cela</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va</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générer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même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réduction</a:t>
            </a:r>
            <a:r>
              <a:rPr lang="en-US" sz="1100" b="0" i="0" dirty="0" smtClean="0">
                <a:solidFill>
                  <a:srgbClr val="000000"/>
                </a:solidFill>
                <a:latin typeface="Arial"/>
                <a:ea typeface="+mn-ea"/>
                <a:cs typeface="+mn-cs"/>
              </a:rPr>
              <a:t> 10:1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l’amplitude</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reçus</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connecteur</a:t>
            </a:r>
            <a:r>
              <a:rPr lang="en-US" sz="1100" b="0" i="0" dirty="0" smtClean="0">
                <a:solidFill>
                  <a:srgbClr val="000000"/>
                </a:solidFill>
                <a:latin typeface="Arial"/>
                <a:ea typeface="+mn-ea"/>
                <a:cs typeface="+mn-cs"/>
              </a:rPr>
              <a:t> BNC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des conditions CA/</a:t>
            </a:r>
            <a:r>
              <a:rPr lang="en-US" sz="1100" b="0" i="0" dirty="0" err="1" smtClean="0">
                <a:solidFill>
                  <a:srgbClr val="000000"/>
                </a:solidFill>
                <a:latin typeface="Arial"/>
                <a:ea typeface="+mn-ea"/>
                <a:cs typeface="+mn-cs"/>
              </a:rPr>
              <a:t>dynamiques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réseau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résistif</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des conditions CC.</a:t>
            </a:r>
          </a:p>
          <a:p>
            <a:pPr algn="l">
              <a:spcBef>
                <a:spcPts val="39600"/>
              </a:spcBef>
              <a:spcAft>
                <a:spcPts val="0"/>
              </a:spcAft>
              <a:buNone/>
            </a:pPr>
            <a:r>
              <a:rPr lang="en-US" sz="1100" b="0" i="0" dirty="0" err="1" smtClean="0">
                <a:solidFill>
                  <a:srgbClr val="000000"/>
                </a:solidFill>
                <a:latin typeface="Arial"/>
                <a:ea typeface="+mn-ea"/>
                <a:cs typeface="+mn-cs"/>
              </a:rPr>
              <a:t>Notez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lorsque</a:t>
            </a:r>
            <a:r>
              <a:rPr lang="en-US" sz="1100" b="0" i="0" dirty="0" smtClean="0">
                <a:solidFill>
                  <a:srgbClr val="000000"/>
                </a:solidFill>
                <a:latin typeface="Arial"/>
                <a:ea typeface="+mn-ea"/>
                <a:cs typeface="+mn-cs"/>
              </a:rPr>
              <a:t> X</a:t>
            </a:r>
            <a:r>
              <a:rPr lang="en-US" sz="1100" b="0" i="0" baseline="-25000" dirty="0" smtClean="0">
                <a:solidFill>
                  <a:srgbClr val="000000"/>
                </a:solidFill>
                <a:latin typeface="Arial"/>
                <a:ea typeface="+mn-ea"/>
                <a:cs typeface="+mn-cs"/>
              </a:rPr>
              <a:t>C-pointe</a:t>
            </a:r>
            <a:r>
              <a:rPr lang="en-US" sz="1100" b="0" i="0" dirty="0" smtClean="0">
                <a:solidFill>
                  <a:srgbClr val="000000"/>
                </a:solidFill>
                <a:latin typeface="Arial"/>
                <a:ea typeface="+mn-ea"/>
                <a:cs typeface="+mn-cs"/>
              </a:rPr>
              <a:t> correspond </a:t>
            </a:r>
            <a:r>
              <a:rPr lang="en-US" sz="1100" b="0" i="0" dirty="0" err="1" smtClean="0">
                <a:solidFill>
                  <a:srgbClr val="000000"/>
                </a:solidFill>
                <a:latin typeface="Arial"/>
                <a:ea typeface="+mn-ea"/>
                <a:cs typeface="+mn-cs"/>
              </a:rPr>
              <a:t>exactement</a:t>
            </a:r>
            <a:r>
              <a:rPr lang="en-US" sz="1100" b="0" i="0" dirty="0" smtClean="0">
                <a:solidFill>
                  <a:srgbClr val="000000"/>
                </a:solidFill>
                <a:latin typeface="Arial"/>
                <a:ea typeface="+mn-ea"/>
                <a:cs typeface="+mn-cs"/>
              </a:rPr>
              <a:t> à 9 </a:t>
            </a:r>
            <a:r>
              <a:rPr lang="en-US" sz="1100" b="0" i="0" dirty="0" err="1" smtClean="0">
                <a:solidFill>
                  <a:srgbClr val="000000"/>
                </a:solidFill>
                <a:latin typeface="Arial"/>
                <a:ea typeface="+mn-ea"/>
                <a:cs typeface="+mn-cs"/>
              </a:rPr>
              <a:t>fois</a:t>
            </a:r>
            <a:r>
              <a:rPr lang="en-US" sz="1100" b="0" i="0" dirty="0" smtClean="0">
                <a:solidFill>
                  <a:srgbClr val="000000"/>
                </a:solidFill>
                <a:latin typeface="Arial"/>
                <a:ea typeface="+mn-ea"/>
                <a:cs typeface="+mn-cs"/>
              </a:rPr>
              <a:t> X</a:t>
            </a:r>
            <a:r>
              <a:rPr lang="en-US" sz="1100" b="0" i="0" baseline="-25000" dirty="0"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parallèle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constante</a:t>
            </a:r>
            <a:r>
              <a:rPr lang="en-US" sz="1100" b="0" i="0" dirty="0" smtClean="0">
                <a:solidFill>
                  <a:srgbClr val="000000"/>
                </a:solidFill>
                <a:latin typeface="Arial"/>
                <a:ea typeface="+mn-ea"/>
                <a:cs typeface="+mn-cs"/>
              </a:rPr>
              <a:t> de temps RC de </a:t>
            </a:r>
            <a:r>
              <a:rPr lang="en-US" sz="1100" b="0" i="0" dirty="0" err="1" smtClean="0">
                <a:solidFill>
                  <a:srgbClr val="000000"/>
                </a:solidFill>
                <a:latin typeface="Arial"/>
                <a:ea typeface="+mn-ea"/>
                <a:cs typeface="+mn-cs"/>
              </a:rPr>
              <a:t>R</a:t>
            </a:r>
            <a:r>
              <a:rPr lang="en-US" sz="1100" b="0" i="0" baseline="-25000" dirty="0" err="1" smtClean="0">
                <a:solidFill>
                  <a:srgbClr val="000000"/>
                </a:solidFill>
                <a:latin typeface="Arial"/>
                <a:ea typeface="+mn-ea"/>
                <a:cs typeface="+mn-cs"/>
              </a:rPr>
              <a:t>pointe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pointe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égale</a:t>
            </a:r>
            <a:r>
              <a:rPr lang="en-US" sz="1100" b="0" i="0" dirty="0" smtClean="0">
                <a:solidFill>
                  <a:srgbClr val="000000"/>
                </a:solidFill>
                <a:latin typeface="Arial"/>
                <a:ea typeface="+mn-ea"/>
                <a:cs typeface="+mn-cs"/>
              </a:rPr>
              <a:t> à la </a:t>
            </a:r>
            <a:r>
              <a:rPr lang="en-US" sz="1100" b="0" i="0" dirty="0" err="1" smtClean="0">
                <a:solidFill>
                  <a:srgbClr val="000000"/>
                </a:solidFill>
                <a:latin typeface="Arial"/>
                <a:ea typeface="+mn-ea"/>
                <a:cs typeface="+mn-cs"/>
              </a:rPr>
              <a:t>constante</a:t>
            </a:r>
            <a:r>
              <a:rPr lang="en-US" sz="1100" b="0" i="0" dirty="0" smtClean="0">
                <a:solidFill>
                  <a:srgbClr val="000000"/>
                </a:solidFill>
                <a:latin typeface="Arial"/>
                <a:ea typeface="+mn-ea"/>
                <a:cs typeface="+mn-cs"/>
              </a:rPr>
              <a:t> de temps RC de </a:t>
            </a:r>
            <a:r>
              <a:rPr lang="en-US" sz="1100" b="0" i="0" dirty="0" err="1" smtClean="0">
                <a:solidFill>
                  <a:srgbClr val="000000"/>
                </a:solidFill>
                <a:latin typeface="Arial"/>
                <a:ea typeface="+mn-ea"/>
                <a:cs typeface="+mn-cs"/>
              </a:rPr>
              <a:t>R</a:t>
            </a:r>
            <a:r>
              <a:rPr lang="en-US" sz="1100" b="0" i="0" baseline="-25000" dirty="0" err="1" smtClean="0">
                <a:solidFill>
                  <a:srgbClr val="000000"/>
                </a:solidFill>
                <a:latin typeface="Arial"/>
                <a:ea typeface="+mn-ea"/>
                <a:cs typeface="+mn-cs"/>
              </a:rPr>
              <a:t>oscilloscope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parallèle</a:t>
            </a:r>
            <a:r>
              <a:rPr lang="en-US" sz="1100" b="0" i="0" dirty="0" smtClean="0">
                <a:solidFill>
                  <a:srgbClr val="000000"/>
                </a:solidFill>
                <a:latin typeface="Arial"/>
                <a:ea typeface="+mn-ea"/>
                <a:cs typeface="+mn-cs"/>
              </a:rPr>
              <a:t>. </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smtClean="0">
                <a:solidFill>
                  <a:srgbClr val="000000"/>
                </a:solidFill>
                <a:latin typeface="Arial"/>
                <a:ea typeface="+mn-ea"/>
                <a:cs typeface="+mn-cs"/>
              </a:rPr>
              <a:t>Compensation des </a:t>
            </a:r>
            <a:r>
              <a:rPr lang="en-US" sz="1100" b="1" i="0" dirty="0" err="1" smtClean="0">
                <a:solidFill>
                  <a:srgbClr val="000000"/>
                </a:solidFill>
                <a:latin typeface="Arial"/>
                <a:ea typeface="+mn-ea"/>
                <a:cs typeface="+mn-cs"/>
              </a:rPr>
              <a:t>sondes</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Pour </a:t>
            </a:r>
            <a:r>
              <a:rPr lang="en-US" sz="1100" b="0" i="0" dirty="0" err="1" smtClean="0">
                <a:solidFill>
                  <a:srgbClr val="000000"/>
                </a:solidFill>
                <a:latin typeface="Arial"/>
                <a:ea typeface="+mn-ea"/>
                <a:cs typeface="+mn-cs"/>
              </a:rPr>
              <a:t>compenser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commencez</a:t>
            </a:r>
            <a:r>
              <a:rPr lang="en-US" sz="1100" b="0" i="0" dirty="0" smtClean="0">
                <a:solidFill>
                  <a:srgbClr val="000000"/>
                </a:solidFill>
                <a:latin typeface="Arial"/>
                <a:ea typeface="+mn-ea"/>
                <a:cs typeface="+mn-cs"/>
              </a:rPr>
              <a:t> par les connecter à la borne « Probe Comp » </a:t>
            </a:r>
            <a:r>
              <a:rPr lang="en-US" sz="1100" b="0" i="0" dirty="0" err="1" smtClean="0">
                <a:solidFill>
                  <a:srgbClr val="000000"/>
                </a:solidFill>
                <a:latin typeface="Arial"/>
                <a:ea typeface="+mn-ea"/>
                <a:cs typeface="+mn-cs"/>
              </a:rPr>
              <a:t>située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panneau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avant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borne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même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libellée</a:t>
            </a:r>
            <a:r>
              <a:rPr lang="en-US" sz="1100" b="0" i="0" dirty="0" smtClean="0">
                <a:solidFill>
                  <a:srgbClr val="000000"/>
                </a:solidFill>
                <a:latin typeface="Arial"/>
                <a:ea typeface="+mn-ea"/>
                <a:cs typeface="+mn-cs"/>
              </a:rPr>
              <a:t> « Demo2 ». </a:t>
            </a:r>
            <a:r>
              <a:rPr lang="en-US" sz="1100" b="0" i="0" dirty="0" err="1" smtClean="0">
                <a:solidFill>
                  <a:srgbClr val="000000"/>
                </a:solidFill>
                <a:latin typeface="Arial"/>
                <a:ea typeface="+mn-ea"/>
                <a:cs typeface="+mn-cs"/>
              </a:rPr>
              <a:t>Lorsque</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démonstration</a:t>
            </a:r>
            <a:r>
              <a:rPr lang="en-US" sz="1100" b="0" i="0" dirty="0" smtClean="0">
                <a:solidFill>
                  <a:srgbClr val="000000"/>
                </a:solidFill>
                <a:latin typeface="Arial"/>
                <a:ea typeface="+mn-ea"/>
                <a:cs typeface="+mn-cs"/>
              </a:rPr>
              <a:t> ne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pas </a:t>
            </a:r>
            <a:r>
              <a:rPr lang="en-US" sz="1100" b="0" i="0" dirty="0" err="1" smtClean="0">
                <a:solidFill>
                  <a:srgbClr val="000000"/>
                </a:solidFill>
                <a:latin typeface="Arial"/>
                <a:ea typeface="+mn-ea"/>
                <a:cs typeface="+mn-cs"/>
              </a:rPr>
              <a:t>activés</a:t>
            </a:r>
            <a:r>
              <a:rPr lang="en-US" sz="1100" b="0" i="0" dirty="0" smtClean="0">
                <a:solidFill>
                  <a:srgbClr val="000000"/>
                </a:solidFill>
                <a:latin typeface="Arial"/>
                <a:ea typeface="+mn-ea"/>
                <a:cs typeface="+mn-cs"/>
              </a:rPr>
              <a:t>, un signal </a:t>
            </a:r>
            <a:r>
              <a:rPr lang="en-US" sz="1100" b="0" i="0" dirty="0" err="1" smtClean="0">
                <a:solidFill>
                  <a:srgbClr val="000000"/>
                </a:solidFill>
                <a:latin typeface="Arial"/>
                <a:ea typeface="+mn-ea"/>
                <a:cs typeface="+mn-cs"/>
              </a:rPr>
              <a:t>carré</a:t>
            </a:r>
            <a:r>
              <a:rPr lang="en-US" sz="1100" b="0" i="0" dirty="0" smtClean="0">
                <a:solidFill>
                  <a:srgbClr val="000000"/>
                </a:solidFill>
                <a:latin typeface="Arial"/>
                <a:ea typeface="+mn-ea"/>
                <a:cs typeface="+mn-cs"/>
              </a:rPr>
              <a:t> de 1 kHz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toujours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présent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borne en </a:t>
            </a:r>
            <a:r>
              <a:rPr lang="en-US" sz="1100" b="0" i="0" dirty="0" err="1" smtClean="0">
                <a:solidFill>
                  <a:srgbClr val="000000"/>
                </a:solidFill>
                <a:latin typeface="Arial"/>
                <a:ea typeface="+mn-ea"/>
                <a:cs typeface="+mn-cs"/>
              </a:rPr>
              <a:t>vue</a:t>
            </a:r>
            <a:r>
              <a:rPr lang="en-US" sz="1100" b="0" i="0" dirty="0" smtClean="0">
                <a:solidFill>
                  <a:srgbClr val="000000"/>
                </a:solidFill>
                <a:latin typeface="Arial"/>
                <a:ea typeface="+mn-ea"/>
                <a:cs typeface="+mn-cs"/>
              </a:rPr>
              <a:t> de la compensation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err="1" smtClean="0">
                <a:solidFill>
                  <a:srgbClr val="000000"/>
                </a:solidFill>
                <a:latin typeface="Arial"/>
                <a:ea typeface="+mn-ea"/>
                <a:cs typeface="+mn-cs"/>
              </a:rPr>
              <a:t>Configurez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ensuite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qu’il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affiche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quelques</a:t>
            </a:r>
            <a:r>
              <a:rPr lang="en-US" sz="1100" b="0" i="0" dirty="0" smtClean="0">
                <a:solidFill>
                  <a:srgbClr val="000000"/>
                </a:solidFill>
                <a:latin typeface="Arial"/>
                <a:ea typeface="+mn-ea"/>
                <a:cs typeface="+mn-cs"/>
              </a:rPr>
              <a:t> cycles du signal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Si </a:t>
            </a:r>
            <a:r>
              <a:rPr lang="en-US" sz="1100" b="0" i="0" dirty="0" err="1" smtClean="0">
                <a:solidFill>
                  <a:srgbClr val="000000"/>
                </a:solidFill>
                <a:latin typeface="Arial"/>
                <a:ea typeface="+mn-ea"/>
                <a:cs typeface="+mn-cs"/>
              </a:rPr>
              <a:t>vos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correctement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compensées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devriez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normalement</a:t>
            </a:r>
            <a:r>
              <a:rPr lang="en-US" sz="1100" b="0" i="0" dirty="0" smtClean="0">
                <a:solidFill>
                  <a:srgbClr val="000000"/>
                </a:solidFill>
                <a:latin typeface="Arial"/>
                <a:ea typeface="+mn-ea"/>
                <a:cs typeface="+mn-cs"/>
              </a:rPr>
              <a:t> observer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carrée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presque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parfaite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chaque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voie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comme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montre</a:t>
            </a:r>
            <a:r>
              <a:rPr lang="en-US" sz="1100" b="0" i="0" dirty="0" smtClean="0">
                <a:solidFill>
                  <a:srgbClr val="000000"/>
                </a:solidFill>
                <a:latin typeface="Arial"/>
                <a:ea typeface="+mn-ea"/>
                <a:cs typeface="+mn-cs"/>
              </a:rPr>
              <a:t> la capture </a:t>
            </a:r>
            <a:r>
              <a:rPr lang="en-US" sz="1100" b="0" i="0" dirty="0" err="1" smtClean="0">
                <a:solidFill>
                  <a:srgbClr val="000000"/>
                </a:solidFill>
                <a:latin typeface="Arial"/>
                <a:ea typeface="+mn-ea"/>
                <a:cs typeface="+mn-cs"/>
              </a:rPr>
              <a:t>d’écran</a:t>
            </a:r>
            <a:r>
              <a:rPr lang="en-US" sz="1100" b="0" i="0" dirty="0" smtClean="0">
                <a:solidFill>
                  <a:srgbClr val="000000"/>
                </a:solidFill>
                <a:latin typeface="Arial"/>
                <a:ea typeface="+mn-ea"/>
                <a:cs typeface="+mn-cs"/>
              </a:rPr>
              <a:t> de gauche.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cas</a:t>
            </a:r>
            <a:r>
              <a:rPr lang="en-US" sz="1100" b="0" i="0" dirty="0" smtClean="0">
                <a:solidFill>
                  <a:srgbClr val="000000"/>
                </a:solidFill>
                <a:latin typeface="Arial"/>
                <a:ea typeface="+mn-ea"/>
                <a:cs typeface="+mn-cs"/>
              </a:rPr>
              <a:t> contraire,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observerez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distorsion</a:t>
            </a:r>
            <a:r>
              <a:rPr lang="en-US" sz="1100" b="0" i="0" dirty="0" smtClean="0">
                <a:solidFill>
                  <a:srgbClr val="000000"/>
                </a:solidFill>
                <a:latin typeface="Arial"/>
                <a:ea typeface="+mn-ea"/>
                <a:cs typeface="+mn-cs"/>
              </a:rPr>
              <a:t> de signal (capture </a:t>
            </a:r>
            <a:r>
              <a:rPr lang="en-US" sz="1100" b="0" i="0" dirty="0" err="1" smtClean="0">
                <a:solidFill>
                  <a:srgbClr val="000000"/>
                </a:solidFill>
                <a:latin typeface="Arial"/>
                <a:ea typeface="+mn-ea"/>
                <a:cs typeface="+mn-cs"/>
              </a:rPr>
              <a:t>d’écran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droite</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corriger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distorsion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réglez</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condensateur</a:t>
            </a:r>
            <a:r>
              <a:rPr lang="en-US" sz="1100" b="0" i="0" dirty="0" smtClean="0">
                <a:solidFill>
                  <a:srgbClr val="000000"/>
                </a:solidFill>
                <a:latin typeface="Arial"/>
                <a:ea typeface="+mn-ea"/>
                <a:cs typeface="+mn-cs"/>
              </a:rPr>
              <a:t> de compensation variable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chaque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l’aide</a:t>
            </a:r>
            <a:r>
              <a:rPr lang="en-US" sz="1100" b="0" i="0" dirty="0" smtClean="0">
                <a:solidFill>
                  <a:srgbClr val="000000"/>
                </a:solidFill>
                <a:latin typeface="Arial"/>
                <a:ea typeface="+mn-ea"/>
                <a:cs typeface="+mn-cs"/>
              </a:rPr>
              <a:t> d’un petit </a:t>
            </a:r>
            <a:r>
              <a:rPr lang="en-US" sz="1100" b="0" i="0" dirty="0" err="1" smtClean="0">
                <a:solidFill>
                  <a:srgbClr val="000000"/>
                </a:solidFill>
                <a:latin typeface="Arial"/>
                <a:ea typeface="+mn-ea"/>
                <a:cs typeface="+mn-cs"/>
              </a:rPr>
              <a:t>tournevis</a:t>
            </a:r>
            <a:r>
              <a:rPr lang="en-US" sz="1100" b="0" i="0" dirty="0" smtClean="0">
                <a:solidFill>
                  <a:srgbClr val="000000"/>
                </a:solidFill>
                <a:latin typeface="Arial"/>
                <a:ea typeface="+mn-ea"/>
                <a:cs typeface="+mn-cs"/>
              </a:rPr>
              <a:t> à tête plate </a:t>
            </a:r>
            <a:r>
              <a:rPr lang="en-US" sz="1100" b="0" i="0" dirty="0" err="1" smtClean="0">
                <a:solidFill>
                  <a:srgbClr val="000000"/>
                </a:solidFill>
                <a:latin typeface="Arial"/>
                <a:ea typeface="+mn-ea"/>
                <a:cs typeface="+mn-cs"/>
              </a:rPr>
              <a:t>jusqu’à</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distorsion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disparu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presque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parfaite</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fois</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sondes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correctement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compensées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ne </a:t>
            </a:r>
            <a:r>
              <a:rPr lang="en-US" sz="1100" b="0" i="0" dirty="0" err="1" smtClean="0">
                <a:solidFill>
                  <a:srgbClr val="000000"/>
                </a:solidFill>
                <a:latin typeface="Arial"/>
                <a:ea typeface="+mn-ea"/>
                <a:cs typeface="+mn-cs"/>
              </a:rPr>
              <a:t>devrez</a:t>
            </a:r>
            <a:r>
              <a:rPr lang="en-US" sz="1100" b="0" i="0" dirty="0" smtClean="0">
                <a:solidFill>
                  <a:srgbClr val="000000"/>
                </a:solidFill>
                <a:latin typeface="Arial"/>
                <a:ea typeface="+mn-ea"/>
                <a:cs typeface="+mn-cs"/>
              </a:rPr>
              <a:t> plus </a:t>
            </a:r>
            <a:r>
              <a:rPr lang="en-US" sz="1100" b="0" i="0" dirty="0" err="1" smtClean="0">
                <a:solidFill>
                  <a:srgbClr val="000000"/>
                </a:solidFill>
                <a:latin typeface="Arial"/>
                <a:ea typeface="+mn-ea"/>
                <a:cs typeface="+mn-cs"/>
              </a:rPr>
              <a:t>répéter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opération</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prochaine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utiliserez</a:t>
            </a:r>
            <a:r>
              <a:rPr lang="en-US" sz="1100" b="0" i="0" dirty="0" smtClean="0">
                <a:solidFill>
                  <a:srgbClr val="000000"/>
                </a:solidFill>
                <a:latin typeface="Arial"/>
                <a:ea typeface="+mn-ea"/>
                <a:cs typeface="+mn-cs"/>
              </a:rPr>
              <a:t> avec </a:t>
            </a:r>
            <a:r>
              <a:rPr lang="en-US" sz="1100" b="0" i="0" dirty="0" err="1" smtClean="0">
                <a:solidFill>
                  <a:srgbClr val="000000"/>
                </a:solidFill>
                <a:latin typeface="Arial"/>
                <a:ea typeface="+mn-ea"/>
                <a:cs typeface="+mn-cs"/>
              </a:rPr>
              <a:t>cet</a:t>
            </a:r>
            <a:r>
              <a:rPr lang="en-US" sz="1100" b="0" i="0" dirty="0" smtClean="0">
                <a:solidFill>
                  <a:srgbClr val="000000"/>
                </a:solidFill>
                <a:latin typeface="Arial"/>
                <a:ea typeface="+mn-ea"/>
                <a:cs typeface="+mn-cs"/>
              </a:rPr>
              <a:t> oscilloscope. Il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toutefois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conseillé</a:t>
            </a:r>
            <a:r>
              <a:rPr lang="en-US" sz="1100" b="0" i="0" dirty="0" smtClean="0">
                <a:solidFill>
                  <a:srgbClr val="000000"/>
                </a:solidFill>
                <a:latin typeface="Arial"/>
                <a:ea typeface="+mn-ea"/>
                <a:cs typeface="+mn-cs"/>
              </a:rPr>
              <a:t> de connecter, de temps à </a:t>
            </a:r>
            <a:r>
              <a:rPr lang="en-US" sz="1100" b="0" i="0" dirty="0" err="1" smtClean="0">
                <a:solidFill>
                  <a:srgbClr val="000000"/>
                </a:solidFill>
                <a:latin typeface="Arial"/>
                <a:ea typeface="+mn-ea"/>
                <a:cs typeface="+mn-cs"/>
              </a:rPr>
              <a:t>autre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sondes</a:t>
            </a:r>
            <a:r>
              <a:rPr lang="en-US" sz="1100" b="0" i="0" dirty="0" smtClean="0">
                <a:solidFill>
                  <a:srgbClr val="000000"/>
                </a:solidFill>
                <a:latin typeface="Arial"/>
                <a:ea typeface="+mn-ea"/>
                <a:cs typeface="+mn-cs"/>
              </a:rPr>
              <a:t> à la borne de compensation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assurer </a:t>
            </a:r>
            <a:r>
              <a:rPr lang="en-US" sz="1100" b="0" i="0" dirty="0" err="1" smtClean="0">
                <a:solidFill>
                  <a:srgbClr val="000000"/>
                </a:solidFill>
                <a:latin typeface="Arial"/>
                <a:ea typeface="+mn-ea"/>
                <a:cs typeface="+mn-cs"/>
              </a:rPr>
              <a:t>qu’elles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toujours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bien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réglées</a:t>
            </a:r>
            <a:r>
              <a:rPr lang="en-US" sz="1100" b="0" i="0" dirty="0" smtClean="0">
                <a:solidFill>
                  <a:srgbClr val="000000"/>
                </a:solidFill>
                <a:latin typeface="Arial"/>
                <a:ea typeface="+mn-ea"/>
                <a:cs typeface="+mn-cs"/>
              </a:rPr>
              <a:t>. </a:t>
            </a:r>
          </a:p>
          <a:p>
            <a:endParaRPr lang="en-US" sz="1100" dirty="0"/>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smtClean="0">
                <a:solidFill>
                  <a:srgbClr val="000000"/>
                </a:solidFill>
                <a:latin typeface="Arial"/>
                <a:ea typeface="+mn-ea"/>
                <a:cs typeface="+mn-cs"/>
              </a:rPr>
              <a:t>Charge de </a:t>
            </a:r>
            <a:r>
              <a:rPr lang="en-US" sz="1100" b="1" i="0" dirty="0" err="1" smtClean="0">
                <a:solidFill>
                  <a:srgbClr val="000000"/>
                </a:solidFill>
                <a:latin typeface="Arial"/>
                <a:ea typeface="+mn-ea"/>
                <a:cs typeface="+mn-cs"/>
              </a:rPr>
              <a:t>sonde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Outre</a:t>
            </a:r>
            <a:r>
              <a:rPr lang="en-US" sz="1100" b="0" i="0" dirty="0" smtClean="0">
                <a:solidFill>
                  <a:srgbClr val="000000"/>
                </a:solidFill>
                <a:latin typeface="Arial"/>
                <a:ea typeface="+mn-ea"/>
                <a:cs typeface="+mn-cs"/>
              </a:rPr>
              <a:t> la compensation </a:t>
            </a:r>
            <a:r>
              <a:rPr lang="en-US" sz="1100" b="0" i="0" dirty="0" err="1" smtClean="0">
                <a:solidFill>
                  <a:srgbClr val="000000"/>
                </a:solidFill>
                <a:latin typeface="Arial"/>
                <a:ea typeface="+mn-ea"/>
                <a:cs typeface="+mn-cs"/>
              </a:rPr>
              <a:t>correcte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sondes</a:t>
            </a:r>
            <a:r>
              <a:rPr lang="en-US" sz="1100" b="0" i="0" dirty="0" smtClean="0">
                <a:solidFill>
                  <a:srgbClr val="000000"/>
                </a:solidFill>
                <a:latin typeface="Arial"/>
                <a:ea typeface="+mn-ea"/>
                <a:cs typeface="+mn-cs"/>
              </a:rPr>
              <a:t> passives 10:1 en </a:t>
            </a:r>
            <a:r>
              <a:rPr lang="en-US" sz="1100" b="0" i="0" dirty="0" err="1" smtClean="0">
                <a:solidFill>
                  <a:srgbClr val="000000"/>
                </a:solidFill>
                <a:latin typeface="Arial"/>
                <a:ea typeface="+mn-ea"/>
                <a:cs typeface="+mn-cs"/>
              </a:rPr>
              <a:t>vue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d’obtenir</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les plus précises </a:t>
            </a:r>
            <a:r>
              <a:rPr lang="en-US" sz="1100" b="0" i="0" dirty="0" err="1" smtClean="0">
                <a:solidFill>
                  <a:srgbClr val="000000"/>
                </a:solidFill>
                <a:latin typeface="Arial"/>
                <a:ea typeface="+mn-ea"/>
                <a:cs typeface="+mn-cs"/>
              </a:rPr>
              <a:t>possibles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convient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tenir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compte</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phénomène</a:t>
            </a:r>
            <a:r>
              <a:rPr lang="en-US" sz="1100" b="0" i="0" dirty="0" smtClean="0">
                <a:solidFill>
                  <a:srgbClr val="000000"/>
                </a:solidFill>
                <a:latin typeface="Arial"/>
                <a:ea typeface="+mn-ea"/>
                <a:cs typeface="+mn-cs"/>
              </a:rPr>
              <a:t> de charge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d’autres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termes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connexion</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et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dispositif</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testé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modifie</a:t>
            </a:r>
            <a:r>
              <a:rPr lang="en-US" sz="1100" b="0" i="0" dirty="0" smtClean="0">
                <a:solidFill>
                  <a:srgbClr val="000000"/>
                </a:solidFill>
                <a:latin typeface="Arial"/>
                <a:ea typeface="+mn-ea"/>
                <a:cs typeface="+mn-cs"/>
              </a:rPr>
              <a:t>-t-</a:t>
            </a:r>
            <a:r>
              <a:rPr lang="en-US" sz="1100" b="0" i="0" dirty="0" err="1" smtClean="0">
                <a:solidFill>
                  <a:srgbClr val="000000"/>
                </a:solidFill>
                <a:latin typeface="Arial"/>
                <a:ea typeface="+mn-ea"/>
                <a:cs typeface="+mn-cs"/>
              </a:rPr>
              <a:t>elle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comportement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circuit ? </a:t>
            </a:r>
            <a:r>
              <a:rPr lang="en-US" sz="1100" b="0" i="0" dirty="0" err="1" smtClean="0">
                <a:solidFill>
                  <a:srgbClr val="000000"/>
                </a:solidFill>
                <a:latin typeface="Arial"/>
                <a:ea typeface="+mn-ea"/>
                <a:cs typeface="+mn-cs"/>
              </a:rPr>
              <a:t>Lorsque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connectez</a:t>
            </a:r>
            <a:r>
              <a:rPr lang="en-US" sz="1100" b="0" i="0" dirty="0" smtClean="0">
                <a:solidFill>
                  <a:srgbClr val="000000"/>
                </a:solidFill>
                <a:latin typeface="Arial"/>
                <a:ea typeface="+mn-ea"/>
                <a:cs typeface="+mn-cs"/>
              </a:rPr>
              <a:t> un instrument </a:t>
            </a:r>
            <a:r>
              <a:rPr lang="en-US" sz="1100" b="0" i="0" dirty="0" err="1" smtClean="0">
                <a:solidFill>
                  <a:srgbClr val="000000"/>
                </a:solidFill>
                <a:latin typeface="Arial"/>
                <a:ea typeface="+mn-ea"/>
                <a:cs typeface="+mn-cs"/>
              </a:rPr>
              <a:t>quelconque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circuit,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proprement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dit</a:t>
            </a:r>
            <a:r>
              <a:rPr lang="en-US" sz="1100" b="0" i="0" dirty="0" smtClean="0">
                <a:solidFill>
                  <a:srgbClr val="000000"/>
                </a:solidFill>
                <a:latin typeface="Arial"/>
                <a:ea typeface="+mn-ea"/>
                <a:cs typeface="+mn-cs"/>
              </a:rPr>
              <a:t> (y </a:t>
            </a:r>
            <a:r>
              <a:rPr lang="en-US" sz="1100" b="0" i="0" dirty="0" err="1" smtClean="0">
                <a:solidFill>
                  <a:srgbClr val="000000"/>
                </a:solidFill>
                <a:latin typeface="Arial"/>
                <a:ea typeface="+mn-ea"/>
                <a:cs typeface="+mn-cs"/>
              </a:rPr>
              <a:t>compris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s’intègre</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dispositif</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testé</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certaine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mesure</a:t>
            </a:r>
            <a:r>
              <a:rPr lang="en-US" sz="1100" b="0" i="0" dirty="0" smtClean="0">
                <a:solidFill>
                  <a:srgbClr val="000000"/>
                </a:solidFill>
                <a:latin typeface="Arial"/>
                <a:ea typeface="+mn-ea"/>
                <a:cs typeface="+mn-cs"/>
              </a:rPr>
              <a:t>, « charger »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modifier le </a:t>
            </a:r>
            <a:r>
              <a:rPr lang="en-US" sz="1100" b="0" i="0" dirty="0" err="1" smtClean="0">
                <a:solidFill>
                  <a:srgbClr val="000000"/>
                </a:solidFill>
                <a:latin typeface="Arial"/>
                <a:ea typeface="+mn-ea"/>
                <a:cs typeface="+mn-cs"/>
              </a:rPr>
              <a:t>comportement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déterminer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degré</a:t>
            </a:r>
            <a:r>
              <a:rPr lang="en-US" sz="1100" b="0" i="0" dirty="0" smtClean="0">
                <a:solidFill>
                  <a:srgbClr val="000000"/>
                </a:solidFill>
                <a:latin typeface="Arial"/>
                <a:ea typeface="+mn-ea"/>
                <a:cs typeface="+mn-cs"/>
              </a:rPr>
              <a:t> de charge de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possible de simplifier </a:t>
            </a:r>
            <a:r>
              <a:rPr lang="en-US" sz="1100" b="0" i="0" dirty="0" err="1" smtClean="0">
                <a:solidFill>
                  <a:srgbClr val="000000"/>
                </a:solidFill>
                <a:latin typeface="Arial"/>
                <a:ea typeface="+mn-ea"/>
                <a:cs typeface="+mn-cs"/>
              </a:rPr>
              <a:t>notre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 oscilloscope en le </a:t>
            </a:r>
            <a:r>
              <a:rPr lang="en-US" sz="1100" b="0" i="0" dirty="0" err="1" smtClean="0">
                <a:solidFill>
                  <a:srgbClr val="000000"/>
                </a:solidFill>
                <a:latin typeface="Arial"/>
                <a:ea typeface="+mn-ea"/>
                <a:cs typeface="+mn-cs"/>
              </a:rPr>
              <a:t>réduisant</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l’état</a:t>
            </a:r>
            <a:r>
              <a:rPr lang="en-US" sz="1100" b="0" i="0" dirty="0" smtClean="0">
                <a:solidFill>
                  <a:srgbClr val="000000"/>
                </a:solidFill>
                <a:latin typeface="Arial"/>
                <a:ea typeface="+mn-ea"/>
                <a:cs typeface="+mn-cs"/>
              </a:rPr>
              <a:t> de simple résistance et </a:t>
            </a:r>
            <a:r>
              <a:rPr lang="en-US" sz="1100" b="0" i="0" dirty="0" err="1" smtClean="0">
                <a:solidFill>
                  <a:srgbClr val="000000"/>
                </a:solidFill>
                <a:latin typeface="Arial"/>
                <a:ea typeface="+mn-ea"/>
                <a:cs typeface="+mn-cs"/>
              </a:rPr>
              <a:t>condensateur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illustré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diapositive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Calculons</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présent</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valeurs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a:t>
            </a:r>
            <a:r>
              <a:rPr lang="en-US" sz="1100" b="0" i="0" baseline="-25000" dirty="0" err="1" smtClean="0">
                <a:solidFill>
                  <a:srgbClr val="000000"/>
                </a:solidFill>
                <a:latin typeface="Arial"/>
                <a:ea typeface="+mn-ea"/>
                <a:cs typeface="+mn-cs"/>
              </a:rPr>
              <a:t>charge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charge</a:t>
            </a:r>
            <a:r>
              <a:rPr lang="en-US" sz="1100" b="0" i="0" dirty="0" smtClean="0">
                <a:solidFill>
                  <a:srgbClr val="000000"/>
                </a:solidFill>
                <a:latin typeface="Arial"/>
                <a:ea typeface="+mn-ea"/>
                <a:cs typeface="+mn-cs"/>
              </a:rPr>
              <a:t>.</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580682" cy="4115426"/>
          </a:xfrm>
          <a:ln>
            <a:noFill/>
          </a:ln>
        </p:spPr>
        <p:txBody>
          <a:bodyPr>
            <a:normAutofit fontScale="85000" lnSpcReduction="10000"/>
          </a:bodyPr>
          <a:lstStyle/>
          <a:p>
            <a:pPr algn="l">
              <a:spcBef>
                <a:spcPts val="39600"/>
              </a:spcBef>
              <a:spcAft>
                <a:spcPts val="0"/>
              </a:spcAft>
              <a:buNone/>
            </a:pPr>
            <a:r>
              <a:rPr lang="en-US" sz="1100" b="1" i="0" dirty="0" err="1" smtClean="0">
                <a:solidFill>
                  <a:srgbClr val="000000"/>
                </a:solidFill>
                <a:latin typeface="Arial"/>
                <a:ea typeface="+mn-ea"/>
                <a:cs typeface="+mn-cs"/>
              </a:rPr>
              <a:t>Exercice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Supposons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smtClean="0">
                <a:solidFill>
                  <a:srgbClr val="000000"/>
                </a:solidFill>
                <a:latin typeface="Arial"/>
                <a:ea typeface="+mn-ea"/>
                <a:cs typeface="+mn-cs"/>
              </a:rPr>
              <a:t>C</a:t>
            </a:r>
            <a:r>
              <a:rPr lang="en-US" sz="1100" b="0" i="0" baseline="-25000" dirty="0" smtClean="0">
                <a:solidFill>
                  <a:srgbClr val="000000"/>
                </a:solidFill>
                <a:latin typeface="Arial"/>
                <a:ea typeface="+mn-ea"/>
                <a:cs typeface="+mn-cs"/>
              </a:rPr>
              <a:t>oscilloscope</a:t>
            </a:r>
            <a:r>
              <a:rPr lang="en-US" sz="1100" b="0" i="0" dirty="0" smtClean="0">
                <a:solidFill>
                  <a:srgbClr val="000000"/>
                </a:solidFill>
                <a:latin typeface="Arial"/>
                <a:ea typeface="+mn-ea"/>
                <a:cs typeface="+mn-cs"/>
              </a:rPr>
              <a:t> = 15 pF</a:t>
            </a:r>
          </a:p>
          <a:p>
            <a:pPr algn="l">
              <a:spcBef>
                <a:spcPts val="39600"/>
              </a:spcBef>
              <a:spcAft>
                <a:spcPts val="0"/>
              </a:spcAft>
              <a:buNone/>
            </a:pP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câble</a:t>
            </a:r>
            <a:r>
              <a:rPr lang="en-US" sz="1100" b="0" i="0" baseline="-25000" dirty="0" smtClean="0">
                <a:solidFill>
                  <a:srgbClr val="000000"/>
                </a:solidFill>
                <a:latin typeface="Arial"/>
                <a:ea typeface="+mn-ea"/>
                <a:cs typeface="+mn-cs"/>
              </a:rPr>
              <a:t> </a:t>
            </a:r>
            <a:r>
              <a:rPr lang="en-US" sz="1100" b="0" i="0" dirty="0" smtClean="0">
                <a:solidFill>
                  <a:srgbClr val="000000"/>
                </a:solidFill>
                <a:latin typeface="Arial"/>
                <a:ea typeface="+mn-ea"/>
                <a:cs typeface="+mn-cs"/>
              </a:rPr>
              <a:t>= 100 pF</a:t>
            </a:r>
          </a:p>
          <a:p>
            <a:pPr algn="l">
              <a:spcBef>
                <a:spcPts val="39600"/>
              </a:spcBef>
              <a:spcAft>
                <a:spcPts val="0"/>
              </a:spcAft>
              <a:buNone/>
            </a:pP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pointe</a:t>
            </a:r>
            <a:r>
              <a:rPr lang="en-US" sz="1100" b="0" i="0" dirty="0" smtClean="0">
                <a:solidFill>
                  <a:srgbClr val="000000"/>
                </a:solidFill>
                <a:latin typeface="Arial"/>
                <a:ea typeface="+mn-ea"/>
                <a:cs typeface="+mn-cs"/>
              </a:rPr>
              <a:t> = 15 pF</a:t>
            </a:r>
          </a:p>
          <a:p>
            <a:pPr algn="l">
              <a:spcBef>
                <a:spcPts val="39600"/>
              </a:spcBef>
              <a:spcAft>
                <a:spcPts val="0"/>
              </a:spcAft>
              <a:buNone/>
            </a:pPr>
            <a:endParaRPr lang="en-US" sz="1100" dirty="0" smtClean="0"/>
          </a:p>
          <a:p>
            <a:pPr algn="l">
              <a:spcBef>
                <a:spcPts val="39600"/>
              </a:spcBef>
              <a:spcAft>
                <a:spcPts val="0"/>
              </a:spcAft>
              <a:buNone/>
            </a:pPr>
            <a:r>
              <a:rPr lang="en-US" sz="1100" b="0" i="0" dirty="0" err="1" smtClean="0">
                <a:solidFill>
                  <a:srgbClr val="000000"/>
                </a:solidFill>
                <a:latin typeface="Arial"/>
                <a:ea typeface="+mn-ea"/>
                <a:cs typeface="+mn-cs"/>
              </a:rPr>
              <a:t>R</a:t>
            </a:r>
            <a:r>
              <a:rPr lang="en-US" sz="1100" b="0" i="0" baseline="-25000" dirty="0" err="1" smtClean="0">
                <a:solidFill>
                  <a:srgbClr val="000000"/>
                </a:solidFill>
                <a:latin typeface="Arial"/>
                <a:ea typeface="+mn-ea"/>
                <a:cs typeface="+mn-cs"/>
              </a:rPr>
              <a:t>charge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simplement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combinaison</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série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a:t>
            </a:r>
            <a:r>
              <a:rPr lang="en-US" sz="1100" b="0" i="0" baseline="-25000" dirty="0" err="1" smtClean="0">
                <a:solidFill>
                  <a:srgbClr val="000000"/>
                </a:solidFill>
                <a:latin typeface="Arial"/>
                <a:ea typeface="+mn-ea"/>
                <a:cs typeface="+mn-cs"/>
              </a:rPr>
              <a:t>pointe</a:t>
            </a:r>
            <a:r>
              <a:rPr lang="en-US" sz="1100" b="0" i="0" dirty="0" smtClean="0">
                <a:solidFill>
                  <a:srgbClr val="000000"/>
                </a:solidFill>
                <a:latin typeface="Arial"/>
                <a:ea typeface="+mn-ea"/>
                <a:cs typeface="+mn-cs"/>
              </a:rPr>
              <a:t> (9 M</a:t>
            </a:r>
            <a:r>
              <a:rPr lang="el-GR" sz="1100" b="0" i="0" dirty="0" smtClean="0">
                <a:solidFill>
                  <a:srgbClr val="000000"/>
                </a:solidFill>
                <a:latin typeface="Arial"/>
                <a:ea typeface="+mn-ea"/>
                <a:cs typeface="+mn-cs"/>
              </a:rPr>
              <a:t>Ω</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etR</a:t>
            </a:r>
            <a:r>
              <a:rPr lang="en-US" sz="1100" b="0" i="0" baseline="-25000" dirty="0" err="1" smtClean="0">
                <a:solidFill>
                  <a:srgbClr val="000000"/>
                </a:solidFill>
                <a:latin typeface="Arial"/>
                <a:ea typeface="+mn-ea"/>
                <a:cs typeface="+mn-cs"/>
              </a:rPr>
              <a:t>oscilloscope</a:t>
            </a:r>
            <a:r>
              <a:rPr lang="en-US" sz="1100" b="0" i="0" dirty="0" smtClean="0">
                <a:solidFill>
                  <a:srgbClr val="000000"/>
                </a:solidFill>
                <a:latin typeface="Arial"/>
                <a:ea typeface="+mn-ea"/>
                <a:cs typeface="+mn-cs"/>
              </a:rPr>
              <a:t> (1 M</a:t>
            </a:r>
            <a:r>
              <a:rPr lang="el-GR" sz="1100" b="0" i="0" dirty="0" smtClean="0">
                <a:solidFill>
                  <a:srgbClr val="000000"/>
                </a:solidFill>
                <a:latin typeface="Arial"/>
                <a:ea typeface="+mn-ea"/>
                <a:cs typeface="+mn-cs"/>
              </a:rPr>
              <a:t>Ω</a:t>
            </a:r>
            <a:r>
              <a:rPr lang="en-US" sz="1100" b="0" i="0" dirty="0" smtClean="0">
                <a:solidFill>
                  <a:srgbClr val="000000"/>
                </a:solidFill>
                <a:latin typeface="Arial"/>
                <a:ea typeface="+mn-ea"/>
                <a:cs typeface="+mn-cs"/>
              </a:rPr>
              <a:t>), à savoir 10 M</a:t>
            </a:r>
            <a:r>
              <a:rPr lang="el-GR" sz="1100" b="0" i="0" dirty="0" smtClean="0">
                <a:solidFill>
                  <a:srgbClr val="000000"/>
                </a:solidFill>
                <a:latin typeface="Arial"/>
                <a:ea typeface="+mn-ea"/>
                <a:cs typeface="+mn-cs"/>
              </a:rPr>
              <a:t>Ω</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err="1" smtClean="0">
                <a:solidFill>
                  <a:srgbClr val="000000"/>
                </a:solidFill>
                <a:latin typeface="Arial"/>
                <a:ea typeface="+mn-ea"/>
                <a:cs typeface="+mn-cs"/>
              </a:rPr>
              <a:t>Déterminez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comp</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l’hypothèse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compensation </a:t>
            </a:r>
            <a:r>
              <a:rPr lang="en-US" sz="1100" b="0" i="0" dirty="0" err="1" smtClean="0">
                <a:solidFill>
                  <a:srgbClr val="000000"/>
                </a:solidFill>
                <a:latin typeface="Arial"/>
                <a:ea typeface="+mn-ea"/>
                <a:cs typeface="+mn-cs"/>
              </a:rPr>
              <a:t>correcte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l’aide</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équations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réactance</a:t>
            </a:r>
            <a:r>
              <a:rPr lang="en-US" sz="1100" b="0" i="0" dirty="0" smtClean="0">
                <a:solidFill>
                  <a:srgbClr val="000000"/>
                </a:solidFill>
                <a:latin typeface="Arial"/>
                <a:ea typeface="+mn-ea"/>
                <a:cs typeface="+mn-cs"/>
              </a:rPr>
              <a:t> capacitive </a:t>
            </a:r>
            <a:r>
              <a:rPr lang="en-US" sz="1100" b="0" i="0" dirty="0" err="1" smtClean="0">
                <a:solidFill>
                  <a:srgbClr val="000000"/>
                </a:solidFill>
                <a:latin typeface="Arial"/>
                <a:ea typeface="+mn-ea"/>
                <a:cs typeface="+mn-cs"/>
              </a:rPr>
              <a:t>présentées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précédemment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N’oubliez</a:t>
            </a:r>
            <a:r>
              <a:rPr lang="en-US" sz="1100" b="0" i="0" dirty="0" smtClean="0">
                <a:solidFill>
                  <a:srgbClr val="000000"/>
                </a:solidFill>
                <a:latin typeface="Arial"/>
                <a:ea typeface="+mn-ea"/>
                <a:cs typeface="+mn-cs"/>
              </a:rPr>
              <a:t> pas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réactance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pointe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être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égale</a:t>
            </a:r>
            <a:r>
              <a:rPr lang="en-US" sz="1100" b="0" i="0" dirty="0" smtClean="0">
                <a:solidFill>
                  <a:srgbClr val="000000"/>
                </a:solidFill>
                <a:latin typeface="Arial"/>
                <a:ea typeface="+mn-ea"/>
                <a:cs typeface="+mn-cs"/>
              </a:rPr>
              <a:t> à 9X la </a:t>
            </a:r>
            <a:r>
              <a:rPr lang="en-US" sz="1100" b="0" i="0" dirty="0" err="1" smtClean="0">
                <a:solidFill>
                  <a:srgbClr val="000000"/>
                </a:solidFill>
                <a:latin typeface="Arial"/>
                <a:ea typeface="+mn-ea"/>
                <a:cs typeface="+mn-cs"/>
              </a:rPr>
              <a:t>réactance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parallèle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Notez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cela</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revient</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mettre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équation</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constante</a:t>
            </a:r>
            <a:r>
              <a:rPr lang="en-US" sz="1100" b="0" i="0" dirty="0" smtClean="0">
                <a:solidFill>
                  <a:srgbClr val="000000"/>
                </a:solidFill>
                <a:latin typeface="Arial"/>
                <a:ea typeface="+mn-ea"/>
                <a:cs typeface="+mn-cs"/>
              </a:rPr>
              <a:t> de temps RC de la </a:t>
            </a:r>
            <a:r>
              <a:rPr lang="en-US" sz="1100" b="0" i="0" dirty="0" err="1" smtClean="0">
                <a:solidFill>
                  <a:srgbClr val="000000"/>
                </a:solidFill>
                <a:latin typeface="Arial"/>
                <a:ea typeface="+mn-ea"/>
                <a:cs typeface="+mn-cs"/>
              </a:rPr>
              <a:t>combinaison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paralèlle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a:t>
            </a:r>
            <a:r>
              <a:rPr lang="en-US" sz="1100" b="0" i="0" baseline="-25000" dirty="0" err="1" smtClean="0">
                <a:solidFill>
                  <a:srgbClr val="000000"/>
                </a:solidFill>
                <a:latin typeface="Arial"/>
                <a:ea typeface="+mn-ea"/>
                <a:cs typeface="+mn-cs"/>
              </a:rPr>
              <a:t>pointe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pointe</a:t>
            </a:r>
            <a:r>
              <a:rPr lang="en-US" sz="1100" b="0" i="0" dirty="0" smtClean="0">
                <a:solidFill>
                  <a:srgbClr val="000000"/>
                </a:solidFill>
                <a:latin typeface="Arial"/>
                <a:ea typeface="+mn-ea"/>
                <a:cs typeface="+mn-cs"/>
              </a:rPr>
              <a:t> avec la </a:t>
            </a:r>
            <a:r>
              <a:rPr lang="en-US" sz="1100" b="0" i="0" dirty="0" err="1" smtClean="0">
                <a:solidFill>
                  <a:srgbClr val="000000"/>
                </a:solidFill>
                <a:latin typeface="Arial"/>
                <a:ea typeface="+mn-ea"/>
                <a:cs typeface="+mn-cs"/>
              </a:rPr>
              <a:t>combinaison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paralèlle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a:t>
            </a:r>
            <a:r>
              <a:rPr lang="en-US" sz="1100" b="0" i="0" baseline="-25000" dirty="0" err="1" smtClean="0">
                <a:solidFill>
                  <a:srgbClr val="000000"/>
                </a:solidFill>
                <a:latin typeface="Arial"/>
                <a:ea typeface="+mn-ea"/>
                <a:cs typeface="+mn-cs"/>
              </a:rPr>
              <a:t>oscilloscope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parallèle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parallèle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simplement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combinaison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parallèle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comp</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câble</a:t>
            </a:r>
            <a:r>
              <a:rPr lang="en-US" sz="1100" b="0" i="0" dirty="0" smtClean="0">
                <a:solidFill>
                  <a:srgbClr val="000000"/>
                </a:solidFill>
                <a:latin typeface="Arial"/>
                <a:ea typeface="+mn-ea"/>
                <a:cs typeface="+mn-cs"/>
              </a:rPr>
              <a:t> + C</a:t>
            </a:r>
            <a:r>
              <a:rPr lang="en-US" sz="1100" b="0" i="0" baseline="-25000" dirty="0" smtClean="0">
                <a:solidFill>
                  <a:srgbClr val="000000"/>
                </a:solidFill>
                <a:latin typeface="Arial"/>
                <a:ea typeface="+mn-ea"/>
                <a:cs typeface="+mn-cs"/>
              </a:rPr>
              <a:t>oscilloscope</a:t>
            </a:r>
            <a:r>
              <a:rPr lang="en-US" sz="1100" b="0" i="0" dirty="0" smtClean="0">
                <a:solidFill>
                  <a:srgbClr val="000000"/>
                </a:solidFill>
                <a:latin typeface="Arial"/>
                <a:ea typeface="+mn-ea"/>
                <a:cs typeface="+mn-cs"/>
              </a:rPr>
              <a:t>.</a:t>
            </a:r>
          </a:p>
          <a:p>
            <a:pPr algn="l">
              <a:spcBef>
                <a:spcPts val="39600"/>
              </a:spcBef>
              <a:spcAft>
                <a:spcPts val="0"/>
              </a:spcAft>
              <a:buNone/>
            </a:pPr>
            <a:endParaRPr lang="en-US" sz="1100" dirty="0" smtClean="0"/>
          </a:p>
          <a:p>
            <a:pPr algn="l">
              <a:spcBef>
                <a:spcPts val="39600"/>
              </a:spcBef>
              <a:spcAft>
                <a:spcPts val="0"/>
              </a:spcAft>
              <a:buNone/>
            </a:pPr>
            <a:r>
              <a:rPr lang="en-US" sz="1100" b="0" i="0" dirty="0" smtClean="0">
                <a:solidFill>
                  <a:srgbClr val="000000"/>
                </a:solidFill>
                <a:latin typeface="Arial"/>
                <a:ea typeface="+mn-ea"/>
                <a:cs typeface="+mn-cs"/>
              </a:rPr>
              <a:t>En </a:t>
            </a:r>
            <a:r>
              <a:rPr lang="en-US" sz="1100" b="0" i="0" dirty="0" err="1" smtClean="0">
                <a:solidFill>
                  <a:srgbClr val="000000"/>
                </a:solidFill>
                <a:latin typeface="Arial"/>
                <a:ea typeface="+mn-ea"/>
                <a:cs typeface="+mn-cs"/>
              </a:rPr>
              <a:t>utilisant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valeur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calculée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comp</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déterminez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charge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charge</a:t>
            </a:r>
            <a:r>
              <a:rPr lang="en-US" sz="1100" b="0" i="0" dirty="0" smtClean="0">
                <a:solidFill>
                  <a:srgbClr val="000000"/>
                </a:solidFill>
                <a:latin typeface="Arial"/>
                <a:ea typeface="+mn-ea"/>
                <a:cs typeface="+mn-cs"/>
              </a:rPr>
              <a:t> sera la </a:t>
            </a:r>
            <a:r>
              <a:rPr lang="en-US" sz="1100" b="0" i="0" dirty="0" err="1" smtClean="0">
                <a:solidFill>
                  <a:srgbClr val="000000"/>
                </a:solidFill>
                <a:latin typeface="Arial"/>
                <a:ea typeface="+mn-ea"/>
                <a:cs typeface="+mn-cs"/>
              </a:rPr>
              <a:t>combinaison</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série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pointe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parallèle</a:t>
            </a:r>
            <a:r>
              <a:rPr lang="en-US" sz="1100" b="0" i="0" dirty="0" smtClean="0">
                <a:solidFill>
                  <a:srgbClr val="000000"/>
                </a:solidFill>
                <a:latin typeface="Arial"/>
                <a:ea typeface="+mn-ea"/>
                <a:cs typeface="+mn-cs"/>
              </a:rPr>
              <a:t>. </a:t>
            </a:r>
          </a:p>
          <a:p>
            <a:pPr algn="l">
              <a:spcBef>
                <a:spcPts val="39600"/>
              </a:spcBef>
              <a:spcAft>
                <a:spcPts val="0"/>
              </a:spcAft>
              <a:buNone/>
            </a:pPr>
            <a:endParaRPr lang="en-US" sz="1100" dirty="0" smtClean="0"/>
          </a:p>
          <a:p>
            <a:pPr algn="l">
              <a:spcBef>
                <a:spcPts val="39600"/>
              </a:spcBef>
              <a:spcAft>
                <a:spcPts val="0"/>
              </a:spcAft>
              <a:buNone/>
            </a:pPr>
            <a:r>
              <a:rPr lang="en-US" sz="1100" b="0" i="0" dirty="0" smtClean="0">
                <a:solidFill>
                  <a:srgbClr val="000000"/>
                </a:solidFill>
                <a:latin typeface="Arial"/>
                <a:ea typeface="+mn-ea"/>
                <a:cs typeface="+mn-cs"/>
              </a:rPr>
              <a:t>Après </a:t>
            </a:r>
            <a:r>
              <a:rPr lang="en-US" sz="1100" b="0" i="0" dirty="0" err="1" smtClean="0">
                <a:solidFill>
                  <a:srgbClr val="000000"/>
                </a:solidFill>
                <a:latin typeface="Arial"/>
                <a:ea typeface="+mn-ea"/>
                <a:cs typeface="+mn-cs"/>
              </a:rPr>
              <a:t>avoir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déterminé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a:t>
            </a:r>
            <a:r>
              <a:rPr lang="en-US" sz="1100" b="0" i="0" baseline="-25000" dirty="0" err="1" smtClean="0">
                <a:solidFill>
                  <a:srgbClr val="000000"/>
                </a:solidFill>
                <a:latin typeface="Arial"/>
                <a:ea typeface="+mn-ea"/>
                <a:cs typeface="+mn-cs"/>
              </a:rPr>
              <a:t>charge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charge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inclure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composantes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parallèles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circuit </a:t>
            </a:r>
            <a:r>
              <a:rPr lang="en-US" sz="1100" b="0" i="0" dirty="0" err="1" smtClean="0">
                <a:solidFill>
                  <a:srgbClr val="000000"/>
                </a:solidFill>
                <a:latin typeface="Arial"/>
                <a:ea typeface="+mn-ea"/>
                <a:cs typeface="+mn-cs"/>
              </a:rPr>
              <a:t>testé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déterminer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existe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différence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simulée</a:t>
            </a:r>
            <a:r>
              <a:rPr lang="en-US" sz="1100" b="0" i="0" dirty="0" smtClean="0">
                <a:solidFill>
                  <a:srgbClr val="000000"/>
                </a:solidFill>
                <a:latin typeface="Arial"/>
                <a:ea typeface="+mn-ea"/>
                <a:cs typeface="+mn-cs"/>
              </a:rPr>
              <a:t>/</a:t>
            </a:r>
            <a:r>
              <a:rPr lang="en-US" sz="1100" b="0" i="0" dirty="0" err="1" smtClean="0">
                <a:solidFill>
                  <a:srgbClr val="000000"/>
                </a:solidFill>
                <a:latin typeface="Arial"/>
                <a:ea typeface="+mn-ea"/>
                <a:cs typeface="+mn-cs"/>
              </a:rPr>
              <a:t>calculée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termes</a:t>
            </a:r>
            <a:r>
              <a:rPr lang="en-US" sz="1100" b="0" i="0" dirty="0" smtClean="0">
                <a:solidFill>
                  <a:srgbClr val="000000"/>
                </a:solidFill>
                <a:latin typeface="Arial"/>
                <a:ea typeface="+mn-ea"/>
                <a:cs typeface="+mn-cs"/>
              </a:rPr>
              <a:t> de performances du signal avec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sans </a:t>
            </a:r>
            <a:r>
              <a:rPr lang="en-US" sz="1100" b="0" i="0" dirty="0" err="1" smtClean="0">
                <a:solidFill>
                  <a:srgbClr val="000000"/>
                </a:solidFill>
                <a:latin typeface="Arial"/>
                <a:ea typeface="+mn-ea"/>
                <a:cs typeface="+mn-cs"/>
              </a:rPr>
              <a:t>ces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composantes</a:t>
            </a:r>
            <a:r>
              <a:rPr lang="en-US" sz="1100" b="0" i="0" dirty="0" smtClean="0">
                <a:solidFill>
                  <a:srgbClr val="000000"/>
                </a:solidFill>
                <a:latin typeface="Arial"/>
                <a:ea typeface="+mn-ea"/>
                <a:cs typeface="+mn-cs"/>
              </a:rPr>
              <a:t> de charge </a:t>
            </a:r>
            <a:r>
              <a:rPr lang="en-US" sz="1100" b="0" i="0" dirty="0" err="1" smtClean="0">
                <a:solidFill>
                  <a:srgbClr val="000000"/>
                </a:solidFill>
                <a:latin typeface="Arial"/>
                <a:ea typeface="+mn-ea"/>
                <a:cs typeface="+mn-cs"/>
              </a:rPr>
              <a:t>supplémentaires</a:t>
            </a:r>
            <a:r>
              <a:rPr lang="en-US" sz="1100" b="0" i="0" dirty="0" smtClean="0">
                <a:solidFill>
                  <a:srgbClr val="000000"/>
                </a:solidFill>
                <a:latin typeface="Arial"/>
                <a:ea typeface="+mn-ea"/>
                <a:cs typeface="+mn-cs"/>
              </a:rPr>
              <a:t>.</a:t>
            </a:r>
          </a:p>
          <a:p>
            <a:pPr algn="l">
              <a:spcBef>
                <a:spcPts val="39600"/>
              </a:spcBef>
              <a:spcAft>
                <a:spcPts val="0"/>
              </a:spcAft>
              <a:buNone/>
            </a:pPr>
            <a:endParaRPr lang="en-US" sz="1100" dirty="0" smtClean="0"/>
          </a:p>
          <a:p>
            <a:pPr algn="l">
              <a:spcBef>
                <a:spcPts val="39600"/>
              </a:spcBef>
              <a:spcAft>
                <a:spcPts val="0"/>
              </a:spcAft>
              <a:buNone/>
            </a:pPr>
            <a:r>
              <a:rPr lang="en-US" sz="1100" b="0" i="0" dirty="0" err="1" smtClean="0">
                <a:solidFill>
                  <a:srgbClr val="000000"/>
                </a:solidFill>
                <a:latin typeface="Arial"/>
                <a:ea typeface="+mn-ea"/>
                <a:cs typeface="+mn-cs"/>
              </a:rPr>
              <a:t>Déterminez</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présent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réactance</a:t>
            </a:r>
            <a:r>
              <a:rPr lang="en-US" sz="1100" b="0" i="0" dirty="0" smtClean="0">
                <a:solidFill>
                  <a:srgbClr val="000000"/>
                </a:solidFill>
                <a:latin typeface="Arial"/>
                <a:ea typeface="+mn-ea"/>
                <a:cs typeface="+mn-cs"/>
              </a:rPr>
              <a:t> capacitive de </a:t>
            </a:r>
            <a:r>
              <a:rPr lang="en-US" sz="1100" b="0" i="0" dirty="0" err="1" smtClean="0">
                <a:solidFill>
                  <a:srgbClr val="000000"/>
                </a:solidFill>
                <a:latin typeface="Arial"/>
                <a:ea typeface="+mn-ea"/>
                <a:cs typeface="+mn-cs"/>
              </a:rPr>
              <a:t>C</a:t>
            </a:r>
            <a:r>
              <a:rPr lang="en-US" sz="1100" b="0" i="0" baseline="-25000" dirty="0" err="1" smtClean="0">
                <a:solidFill>
                  <a:srgbClr val="000000"/>
                </a:solidFill>
                <a:latin typeface="Arial"/>
                <a:ea typeface="+mn-ea"/>
                <a:cs typeface="+mn-cs"/>
              </a:rPr>
              <a:t>charge</a:t>
            </a:r>
            <a:r>
              <a:rPr lang="en-US" sz="1100" b="0" i="0" dirty="0" smtClean="0">
                <a:solidFill>
                  <a:srgbClr val="000000"/>
                </a:solidFill>
                <a:latin typeface="Arial"/>
                <a:ea typeface="+mn-ea"/>
                <a:cs typeface="+mn-cs"/>
              </a:rPr>
              <a:t> à 500 </a:t>
            </a:r>
            <a:r>
              <a:rPr lang="en-US" sz="1100" b="0" i="0" dirty="0" err="1" smtClean="0">
                <a:solidFill>
                  <a:srgbClr val="000000"/>
                </a:solidFill>
                <a:latin typeface="Arial"/>
                <a:ea typeface="+mn-ea"/>
                <a:cs typeface="+mn-cs"/>
              </a:rPr>
              <a:t>MHz.</a:t>
            </a:r>
            <a:endParaRPr lang="en-US" sz="1100" b="0" i="0" dirty="0" smtClean="0">
              <a:solidFill>
                <a:srgbClr val="000000"/>
              </a:solidFill>
              <a:latin typeface="Arial"/>
              <a:ea typeface="+mn-ea"/>
              <a:cs typeface="+mn-cs"/>
            </a:endParaRPr>
          </a:p>
          <a:p>
            <a:pPr algn="l">
              <a:spcBef>
                <a:spcPts val="39600"/>
              </a:spcBef>
              <a:spcAft>
                <a:spcPts val="0"/>
              </a:spcAft>
              <a:buNone/>
            </a:pPr>
            <a:endParaRPr lang="en-US" sz="1100" dirty="0" smtClean="0"/>
          </a:p>
          <a:p>
            <a:pPr algn="l">
              <a:spcBef>
                <a:spcPts val="39600"/>
              </a:spcBef>
              <a:spcAft>
                <a:spcPts val="0"/>
              </a:spcAft>
              <a:buNone/>
            </a:pPr>
            <a:r>
              <a:rPr lang="en-US" sz="1100" b="0" i="0" dirty="0" err="1" smtClean="0">
                <a:solidFill>
                  <a:srgbClr val="000000"/>
                </a:solidFill>
                <a:latin typeface="Arial"/>
                <a:ea typeface="+mn-ea"/>
                <a:cs typeface="+mn-cs"/>
              </a:rPr>
              <a:t>Selon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tel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degré</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réactance</a:t>
            </a:r>
            <a:r>
              <a:rPr lang="en-US" sz="1100" b="0" i="0" dirty="0" smtClean="0">
                <a:solidFill>
                  <a:srgbClr val="000000"/>
                </a:solidFill>
                <a:latin typeface="Arial"/>
                <a:ea typeface="+mn-ea"/>
                <a:cs typeface="+mn-cs"/>
              </a:rPr>
              <a:t> capacitive (charge) </a:t>
            </a:r>
            <a:r>
              <a:rPr lang="en-US" sz="1100" b="0" i="0" dirty="0" err="1" smtClean="0">
                <a:solidFill>
                  <a:srgbClr val="000000"/>
                </a:solidFill>
                <a:latin typeface="Arial"/>
                <a:ea typeface="+mn-ea"/>
                <a:cs typeface="+mn-cs"/>
              </a:rPr>
              <a:t>peut-il</a:t>
            </a:r>
            <a:r>
              <a:rPr lang="en-US" sz="1100" b="0" i="0" dirty="0" smtClean="0">
                <a:solidFill>
                  <a:srgbClr val="000000"/>
                </a:solidFill>
                <a:latin typeface="Arial"/>
                <a:ea typeface="+mn-ea"/>
                <a:cs typeface="+mn-cs"/>
              </a:rPr>
              <a:t> affecter le </a:t>
            </a:r>
            <a:r>
              <a:rPr lang="en-US" sz="1100" b="0" i="0" dirty="0" err="1" smtClean="0">
                <a:solidFill>
                  <a:srgbClr val="000000"/>
                </a:solidFill>
                <a:latin typeface="Arial"/>
                <a:ea typeface="+mn-ea"/>
                <a:cs typeface="+mn-cs"/>
              </a:rPr>
              <a:t>comportement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certains</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testés</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p>
          <a:p>
            <a:pPr algn="l">
              <a:spcBef>
                <a:spcPts val="39600"/>
              </a:spcBef>
              <a:spcAft>
                <a:spcPts val="0"/>
              </a:spcAft>
              <a:buNone/>
            </a:pPr>
            <a:endParaRPr lang="en-US" sz="1100" dirty="0" smtClean="0"/>
          </a:p>
          <a:p>
            <a:pPr algn="l">
              <a:spcBef>
                <a:spcPts val="39600"/>
              </a:spcBef>
              <a:spcAft>
                <a:spcPts val="0"/>
              </a:spcAft>
              <a:buNone/>
            </a:pPr>
            <a:r>
              <a:rPr lang="en-US" sz="1100" b="0" i="0" dirty="0" err="1" smtClean="0">
                <a:solidFill>
                  <a:srgbClr val="000000"/>
                </a:solidFill>
                <a:latin typeface="Arial"/>
                <a:ea typeface="+mn-ea"/>
                <a:cs typeface="+mn-cs"/>
              </a:rPr>
              <a:t>Notez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qu’en</a:t>
            </a:r>
            <a:r>
              <a:rPr lang="en-US" sz="1100" b="0" i="0" dirty="0" smtClean="0">
                <a:solidFill>
                  <a:srgbClr val="000000"/>
                </a:solidFill>
                <a:latin typeface="Arial"/>
                <a:ea typeface="+mn-ea"/>
                <a:cs typeface="+mn-cs"/>
              </a:rPr>
              <a:t> raison du </a:t>
            </a:r>
            <a:r>
              <a:rPr lang="en-US" sz="1100" b="0" i="0" dirty="0" err="1" smtClean="0">
                <a:solidFill>
                  <a:srgbClr val="000000"/>
                </a:solidFill>
                <a:latin typeface="Arial"/>
                <a:ea typeface="+mn-ea"/>
                <a:cs typeface="+mn-cs"/>
              </a:rPr>
              <a:t>phénomène</a:t>
            </a:r>
            <a:r>
              <a:rPr lang="en-US" sz="1100" b="0" i="0" dirty="0" smtClean="0">
                <a:solidFill>
                  <a:srgbClr val="000000"/>
                </a:solidFill>
                <a:latin typeface="Arial"/>
                <a:ea typeface="+mn-ea"/>
                <a:cs typeface="+mn-cs"/>
              </a:rPr>
              <a:t> de charge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l’utilisation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passive 10:1 </a:t>
            </a:r>
            <a:r>
              <a:rPr lang="en-US" sz="1100" b="0" i="0" dirty="0" err="1" smtClean="0">
                <a:solidFill>
                  <a:srgbClr val="000000"/>
                </a:solidFill>
                <a:latin typeface="Arial"/>
                <a:ea typeface="+mn-ea"/>
                <a:cs typeface="+mn-cs"/>
              </a:rPr>
              <a:t>n’est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peut-être</a:t>
            </a:r>
            <a:r>
              <a:rPr lang="en-US" sz="1100" b="0" i="0" dirty="0" smtClean="0">
                <a:solidFill>
                  <a:srgbClr val="000000"/>
                </a:solidFill>
                <a:latin typeface="Arial"/>
                <a:ea typeface="+mn-ea"/>
                <a:cs typeface="+mn-cs"/>
              </a:rPr>
              <a:t> PAS la solution </a:t>
            </a:r>
            <a:r>
              <a:rPr lang="en-US" sz="1100" b="0" i="0" dirty="0" err="1" smtClean="0">
                <a:solidFill>
                  <a:srgbClr val="000000"/>
                </a:solidFill>
                <a:latin typeface="Arial"/>
                <a:ea typeface="+mn-ea"/>
                <a:cs typeface="+mn-cs"/>
              </a:rPr>
              <a:t>idéale</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obtenir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précises avec les applications à haute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Il </a:t>
            </a:r>
            <a:r>
              <a:rPr lang="en-US" sz="1100" b="0" i="0" dirty="0" err="1" smtClean="0">
                <a:solidFill>
                  <a:srgbClr val="000000"/>
                </a:solidFill>
                <a:latin typeface="Arial"/>
                <a:ea typeface="+mn-ea"/>
                <a:cs typeface="+mn-cs"/>
              </a:rPr>
              <a:t>serait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préférable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d’utiliser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active. En </a:t>
            </a:r>
            <a:r>
              <a:rPr lang="en-US" sz="1100" b="0" i="0" dirty="0" err="1" smtClean="0">
                <a:solidFill>
                  <a:srgbClr val="000000"/>
                </a:solidFill>
                <a:latin typeface="Arial"/>
                <a:ea typeface="+mn-ea"/>
                <a:cs typeface="+mn-cs"/>
              </a:rPr>
              <a:t>effet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type </a:t>
            </a:r>
            <a:r>
              <a:rPr lang="en-US" sz="1100" b="0" i="0" dirty="0" err="1" smtClean="0">
                <a:solidFill>
                  <a:srgbClr val="000000"/>
                </a:solidFill>
                <a:latin typeface="Arial"/>
                <a:ea typeface="+mn-ea"/>
                <a:cs typeface="+mn-cs"/>
              </a:rPr>
              <a:t>présente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généralement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capacité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beaucoup plus </a:t>
            </a:r>
            <a:r>
              <a:rPr lang="en-US" sz="1100" b="0" i="0" dirty="0" err="1" smtClean="0">
                <a:solidFill>
                  <a:srgbClr val="000000"/>
                </a:solidFill>
                <a:latin typeface="Arial"/>
                <a:ea typeface="+mn-ea"/>
                <a:cs typeface="+mn-cs"/>
              </a:rPr>
              <a:t>basse</a:t>
            </a:r>
            <a:r>
              <a:rPr lang="en-US" sz="1100" b="0" i="0" dirty="0" smtClean="0">
                <a:solidFill>
                  <a:srgbClr val="000000"/>
                </a:solidFill>
                <a:latin typeface="Arial"/>
                <a:ea typeface="+mn-ea"/>
                <a:cs typeface="+mn-cs"/>
              </a:rPr>
              <a:t> pour les applications à haute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L’inconvénient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coût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supérieur</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celui</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passive 10:1 standard.</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100" b="1" kern="1200" baseline="0" dirty="0" smtClean="0">
                <a:solidFill>
                  <a:schemeClr val="tx1"/>
                </a:solidFill>
                <a:latin typeface="Arial" charset="0"/>
                <a:ea typeface="+mn-ea"/>
                <a:cs typeface="+mn-cs"/>
              </a:rPr>
              <a:t>Quelques conseils pour interpréter les instructions du guide de laboratoire</a:t>
            </a:r>
          </a:p>
          <a:p>
            <a:r>
              <a:rPr lang="fr-FR" sz="1100" kern="1200" baseline="0" dirty="0" smtClean="0">
                <a:solidFill>
                  <a:schemeClr val="tx1"/>
                </a:solidFill>
                <a:latin typeface="Arial" charset="0"/>
                <a:ea typeface="+mn-ea"/>
                <a:cs typeface="+mn-cs"/>
              </a:rPr>
              <a:t>Chaque fois qu'un mot est indiqué en gras et entre crochets dans le guide de laboratoire (« </a:t>
            </a:r>
            <a:r>
              <a:rPr lang="fr-FR" sz="1100" b="1" kern="1200" baseline="0" dirty="0" smtClean="0">
                <a:solidFill>
                  <a:schemeClr val="tx1"/>
                </a:solidFill>
                <a:latin typeface="Arial" charset="0"/>
                <a:ea typeface="+mn-ea"/>
                <a:cs typeface="+mn-cs"/>
              </a:rPr>
              <a:t>[Help] Aide</a:t>
            </a:r>
            <a:r>
              <a:rPr lang="en-US" sz="1100" b="0" i="0" dirty="0" smtClean="0">
                <a:solidFill>
                  <a:srgbClr val="000000"/>
                </a:solidFill>
                <a:latin typeface="Arial"/>
                <a:ea typeface="+mn-ea"/>
                <a:cs typeface="+mn-cs"/>
              </a:rPr>
              <a:t> »</a:t>
            </a:r>
            <a:r>
              <a:rPr lang="fr-FR" sz="1100" b="1" kern="1200" baseline="0" dirty="0" smtClean="0">
                <a:solidFill>
                  <a:schemeClr val="tx1"/>
                </a:solidFill>
                <a:latin typeface="Arial" charset="0"/>
                <a:ea typeface="+mn-ea"/>
                <a:cs typeface="+mn-cs"/>
              </a:rPr>
              <a:t> ou </a:t>
            </a:r>
            <a:r>
              <a:rPr lang="en-US" sz="1100" b="0" i="0" dirty="0" smtClean="0">
                <a:solidFill>
                  <a:srgbClr val="000000"/>
                </a:solidFill>
                <a:latin typeface="Arial"/>
                <a:ea typeface="+mn-ea"/>
                <a:cs typeface="+mn-cs"/>
              </a:rPr>
              <a:t> « </a:t>
            </a:r>
            <a:r>
              <a:rPr lang="fr-FR" sz="1100" b="1" kern="1200" baseline="0" dirty="0" smtClean="0">
                <a:solidFill>
                  <a:schemeClr val="tx1"/>
                </a:solidFill>
                <a:latin typeface="Arial" charset="0"/>
                <a:ea typeface="+mn-ea"/>
                <a:cs typeface="+mn-cs"/>
              </a:rPr>
              <a:t>[Trigger] Déclenchement</a:t>
            </a:r>
            <a:r>
              <a:rPr lang="en-US" sz="1100" b="0" i="0" dirty="0" smtClean="0">
                <a:solidFill>
                  <a:srgbClr val="000000"/>
                </a:solidFill>
                <a:latin typeface="Arial"/>
                <a:ea typeface="+mn-ea"/>
                <a:cs typeface="+mn-cs"/>
              </a:rPr>
              <a:t> »</a:t>
            </a:r>
            <a:r>
              <a:rPr lang="fr-FR" sz="1100" b="1" kern="1200" baseline="0" dirty="0" smtClean="0">
                <a:solidFill>
                  <a:schemeClr val="tx1"/>
                </a:solidFill>
                <a:latin typeface="Arial" charset="0"/>
                <a:ea typeface="+mn-ea"/>
                <a:cs typeface="+mn-cs"/>
              </a:rPr>
              <a:t>, par exemple), cela fait référence à une touche du panneau avant de l'oscilloscope.</a:t>
            </a:r>
          </a:p>
          <a:p>
            <a:r>
              <a:rPr lang="fr-FR" sz="1100" kern="1200" baseline="0" dirty="0" smtClean="0">
                <a:solidFill>
                  <a:schemeClr val="tx1"/>
                </a:solidFill>
                <a:latin typeface="Arial" charset="0"/>
                <a:ea typeface="+mn-ea"/>
                <a:cs typeface="+mn-cs"/>
              </a:rPr>
              <a:t>Le terme « touche de fonction</a:t>
            </a:r>
            <a:r>
              <a:rPr lang="en-US" sz="1100" b="0" i="0" dirty="0" smtClean="0">
                <a:solidFill>
                  <a:srgbClr val="000000"/>
                </a:solidFill>
                <a:latin typeface="Arial"/>
                <a:ea typeface="+mn-ea"/>
                <a:cs typeface="+mn-cs"/>
              </a:rPr>
              <a:t> »</a:t>
            </a:r>
            <a:r>
              <a:rPr lang="fr-FR" sz="1100" kern="1200" baseline="0" dirty="0" smtClean="0">
                <a:solidFill>
                  <a:schemeClr val="tx1"/>
                </a:solidFill>
                <a:latin typeface="Arial" charset="0"/>
                <a:ea typeface="+mn-ea"/>
                <a:cs typeface="+mn-cs"/>
              </a:rPr>
              <a:t> désigne les 6 touches/boutons situés sous l'écran de l'oscilloscope. La fonction de ces touches change suivant le menu sélectionné.</a:t>
            </a:r>
          </a:p>
          <a:p>
            <a:r>
              <a:rPr lang="fr-FR" sz="1100" kern="1200" baseline="0" dirty="0" smtClean="0">
                <a:solidFill>
                  <a:schemeClr val="tx1"/>
                </a:solidFill>
                <a:latin typeface="Arial" charset="0"/>
                <a:ea typeface="+mn-ea"/>
                <a:cs typeface="+mn-cs"/>
              </a:rPr>
              <a:t>Les touches de fonction sont parfois accompagnées d'une flèche recourbée de couleur verte. Cela indique que vous pouvez faire tourner le bouton de saisie polyvalent pour modifier ce mode ou cette variable spécifique.</a:t>
            </a:r>
            <a:endParaRPr lang="en-US" sz="1100" dirty="0"/>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Quelques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conseils</a:t>
            </a:r>
            <a:r>
              <a:rPr lang="en-US" sz="1100" b="1" i="0" dirty="0" smtClean="0">
                <a:solidFill>
                  <a:srgbClr val="000000"/>
                </a:solidFill>
                <a:latin typeface="Arial"/>
                <a:ea typeface="+mn-ea"/>
                <a:cs typeface="+mn-cs"/>
              </a:rPr>
              <a:t> pour </a:t>
            </a:r>
            <a:r>
              <a:rPr lang="en-US" sz="1100" b="1" i="0" dirty="0" err="1" smtClean="0">
                <a:solidFill>
                  <a:srgbClr val="000000"/>
                </a:solidFill>
                <a:latin typeface="Arial"/>
                <a:ea typeface="+mn-ea"/>
                <a:cs typeface="+mn-cs"/>
              </a:rPr>
              <a:t>interpréter</a:t>
            </a:r>
            <a:r>
              <a:rPr lang="en-US" sz="1100" b="1" i="0" dirty="0" smtClean="0">
                <a:solidFill>
                  <a:srgbClr val="000000"/>
                </a:solidFill>
                <a:latin typeface="Arial"/>
                <a:ea typeface="+mn-ea"/>
                <a:cs typeface="+mn-cs"/>
              </a:rPr>
              <a:t> les instructions du guide de </a:t>
            </a:r>
            <a:r>
              <a:rPr lang="en-US" sz="1100" b="1" i="0" dirty="0" err="1" smtClean="0">
                <a:solidFill>
                  <a:srgbClr val="000000"/>
                </a:solidFill>
                <a:latin typeface="Arial"/>
                <a:ea typeface="+mn-ea"/>
                <a:cs typeface="+mn-cs"/>
              </a:rPr>
              <a:t>laboratoire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Chaque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qu’un</a:t>
            </a:r>
            <a:r>
              <a:rPr lang="en-US" sz="1100" b="0" i="0" dirty="0" smtClean="0">
                <a:solidFill>
                  <a:srgbClr val="000000"/>
                </a:solidFill>
                <a:latin typeface="Arial"/>
                <a:ea typeface="+mn-ea"/>
                <a:cs typeface="+mn-cs"/>
              </a:rPr>
              <a:t> mot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indiqué</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gras</a:t>
            </a:r>
            <a:r>
              <a:rPr lang="en-US" sz="1100" b="0" i="0" dirty="0" smtClean="0">
                <a:solidFill>
                  <a:srgbClr val="000000"/>
                </a:solidFill>
                <a:latin typeface="Arial"/>
                <a:ea typeface="+mn-ea"/>
                <a:cs typeface="+mn-cs"/>
              </a:rPr>
              <a:t> et entre crochets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guide de </a:t>
            </a:r>
            <a:r>
              <a:rPr lang="en-US" sz="1100" b="0" i="0" dirty="0" err="1" smtClean="0">
                <a:solidFill>
                  <a:srgbClr val="000000"/>
                </a:solidFill>
                <a:latin typeface="Arial"/>
                <a:ea typeface="+mn-ea"/>
                <a:cs typeface="+mn-cs"/>
              </a:rPr>
              <a:t>laboratoire</a:t>
            </a:r>
            <a:r>
              <a:rPr lang="en-US" sz="1100" b="0" i="0" dirty="0" smtClean="0">
                <a:solidFill>
                  <a:srgbClr val="000000"/>
                </a:solidFill>
                <a:latin typeface="Arial"/>
                <a:ea typeface="+mn-ea"/>
                <a:cs typeface="+mn-cs"/>
              </a:rPr>
              <a:t> (« </a:t>
            </a:r>
            <a:r>
              <a:rPr lang="en-US" sz="1100" b="1" i="0" dirty="0" smtClean="0">
                <a:solidFill>
                  <a:srgbClr val="000000"/>
                </a:solidFill>
                <a:latin typeface="Arial"/>
                <a:ea typeface="+mn-ea"/>
                <a:cs typeface="+mn-cs"/>
              </a:rPr>
              <a:t>[Help]</a:t>
            </a:r>
            <a:r>
              <a:rPr lang="en-US" sz="1100" b="0" i="0" dirty="0" smtClean="0">
                <a:solidFill>
                  <a:srgbClr val="000000"/>
                </a:solidFill>
                <a:latin typeface="Arial"/>
                <a:ea typeface="+mn-ea"/>
                <a:cs typeface="+mn-cs"/>
              </a:rPr>
              <a:t> Aide »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 </a:t>
            </a:r>
            <a:r>
              <a:rPr lang="en-US" sz="1100" b="1" i="0" dirty="0" smtClean="0">
                <a:solidFill>
                  <a:srgbClr val="000000"/>
                </a:solidFill>
                <a:latin typeface="Arial"/>
                <a:ea typeface="+mn-ea"/>
                <a:cs typeface="+mn-cs"/>
              </a:rPr>
              <a:t>[Trigger]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Déclenchement</a:t>
            </a:r>
            <a:r>
              <a:rPr lang="en-US" sz="1100" b="0" i="0" dirty="0" smtClean="0">
                <a:solidFill>
                  <a:srgbClr val="000000"/>
                </a:solidFill>
                <a:latin typeface="Arial"/>
                <a:ea typeface="+mn-ea"/>
                <a:cs typeface="+mn-cs"/>
              </a:rPr>
              <a:t> », par </a:t>
            </a:r>
            <a:r>
              <a:rPr lang="en-US" sz="1100" b="0" i="0" dirty="0" err="1" smtClean="0">
                <a:solidFill>
                  <a:srgbClr val="000000"/>
                </a:solidFill>
                <a:latin typeface="Arial"/>
                <a:ea typeface="+mn-ea"/>
                <a:cs typeface="+mn-cs"/>
              </a:rPr>
              <a:t>exemple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cela</a:t>
            </a:r>
            <a:r>
              <a:rPr lang="en-US" sz="1100" b="0" i="0" dirty="0" smtClean="0">
                <a:solidFill>
                  <a:srgbClr val="000000"/>
                </a:solidFill>
                <a:latin typeface="Arial"/>
                <a:ea typeface="+mn-ea"/>
                <a:cs typeface="+mn-cs"/>
              </a:rPr>
              <a:t> fait </a:t>
            </a:r>
            <a:r>
              <a:rPr lang="en-US" sz="1100" b="0" i="0" dirty="0" err="1" smtClean="0">
                <a:solidFill>
                  <a:srgbClr val="000000"/>
                </a:solidFill>
                <a:latin typeface="Arial"/>
                <a:ea typeface="+mn-ea"/>
                <a:cs typeface="+mn-cs"/>
              </a:rPr>
              <a:t>référence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touche</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panneau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avant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smtClean="0">
                <a:solidFill>
                  <a:srgbClr val="000000"/>
                </a:solidFill>
                <a:latin typeface="Arial"/>
                <a:ea typeface="+mn-ea"/>
                <a:cs typeface="+mn-cs"/>
              </a:rPr>
              <a:t>Le </a:t>
            </a:r>
            <a:r>
              <a:rPr lang="en-US" sz="1100" b="0" i="0" dirty="0" err="1" smtClean="0">
                <a:solidFill>
                  <a:srgbClr val="000000"/>
                </a:solidFill>
                <a:latin typeface="Arial"/>
                <a:ea typeface="+mn-ea"/>
                <a:cs typeface="+mn-cs"/>
              </a:rPr>
              <a:t>terme</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touche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désigne</a:t>
            </a:r>
            <a:r>
              <a:rPr lang="en-US" sz="1100" b="0" i="0" dirty="0" smtClean="0">
                <a:solidFill>
                  <a:srgbClr val="000000"/>
                </a:solidFill>
                <a:latin typeface="Arial"/>
                <a:ea typeface="+mn-ea"/>
                <a:cs typeface="+mn-cs"/>
              </a:rPr>
              <a:t> les 6 touches/</a:t>
            </a:r>
            <a:r>
              <a:rPr lang="en-US" sz="1100" b="0" i="0" dirty="0" err="1" smtClean="0">
                <a:solidFill>
                  <a:srgbClr val="000000"/>
                </a:solidFill>
                <a:latin typeface="Arial"/>
                <a:ea typeface="+mn-ea"/>
                <a:cs typeface="+mn-cs"/>
              </a:rPr>
              <a:t>boutons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situés</a:t>
            </a:r>
            <a:r>
              <a:rPr lang="en-US" sz="1100" b="0" i="0" dirty="0" smtClean="0">
                <a:solidFill>
                  <a:srgbClr val="000000"/>
                </a:solidFill>
                <a:latin typeface="Arial"/>
                <a:ea typeface="+mn-ea"/>
                <a:cs typeface="+mn-cs"/>
              </a:rPr>
              <a:t> sous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ces</a:t>
            </a:r>
            <a:r>
              <a:rPr lang="en-US" sz="1100" b="0" i="0" dirty="0" smtClean="0">
                <a:solidFill>
                  <a:srgbClr val="000000"/>
                </a:solidFill>
                <a:latin typeface="Arial"/>
                <a:ea typeface="+mn-ea"/>
                <a:cs typeface="+mn-cs"/>
              </a:rPr>
              <a:t> touches change </a:t>
            </a:r>
            <a:r>
              <a:rPr lang="en-US" sz="1100" b="0" i="0" dirty="0" err="1" smtClean="0">
                <a:solidFill>
                  <a:srgbClr val="000000"/>
                </a:solidFill>
                <a:latin typeface="Arial"/>
                <a:ea typeface="+mn-ea"/>
                <a:cs typeface="+mn-cs"/>
              </a:rPr>
              <a:t>suivant</a:t>
            </a:r>
            <a:r>
              <a:rPr lang="en-US" sz="1100" b="0" i="0" dirty="0" smtClean="0">
                <a:solidFill>
                  <a:srgbClr val="000000"/>
                </a:solidFill>
                <a:latin typeface="Arial"/>
                <a:ea typeface="+mn-ea"/>
                <a:cs typeface="+mn-cs"/>
              </a:rPr>
              <a:t> le menu </a:t>
            </a:r>
            <a:r>
              <a:rPr lang="en-US" sz="1100" b="0" i="0" dirty="0" err="1" smtClean="0">
                <a:solidFill>
                  <a:srgbClr val="000000"/>
                </a:solidFill>
                <a:latin typeface="Arial"/>
                <a:ea typeface="+mn-ea"/>
                <a:cs typeface="+mn-cs"/>
              </a:rPr>
              <a:t>sélectionné</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smtClean="0">
                <a:solidFill>
                  <a:srgbClr val="000000"/>
                </a:solidFill>
                <a:latin typeface="Arial"/>
                <a:ea typeface="+mn-ea"/>
                <a:cs typeface="+mn-cs"/>
              </a:rPr>
              <a:t>Les touches de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parfois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accompagnées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flèche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recourbée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couleur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Cela</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indique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pouvez</a:t>
            </a:r>
            <a:r>
              <a:rPr lang="en-US" sz="1100" b="0" i="0" dirty="0" smtClean="0">
                <a:solidFill>
                  <a:srgbClr val="000000"/>
                </a:solidFill>
                <a:latin typeface="Arial"/>
                <a:ea typeface="+mn-ea"/>
                <a:cs typeface="+mn-cs"/>
              </a:rPr>
              <a:t> faire </a:t>
            </a:r>
            <a:r>
              <a:rPr lang="en-US" sz="1100" b="0" i="0" dirty="0" err="1" smtClean="0">
                <a:solidFill>
                  <a:srgbClr val="000000"/>
                </a:solidFill>
                <a:latin typeface="Arial"/>
                <a:ea typeface="+mn-ea"/>
                <a:cs typeface="+mn-cs"/>
              </a:rPr>
              <a:t>tourner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bouton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saisie</a:t>
            </a:r>
            <a:r>
              <a:rPr lang="en-US" sz="1100" b="0" i="0" dirty="0" smtClean="0">
                <a:solidFill>
                  <a:srgbClr val="000000"/>
                </a:solidFill>
                <a:latin typeface="Arial"/>
                <a:ea typeface="+mn-ea"/>
                <a:cs typeface="+mn-cs"/>
              </a:rPr>
              <a:t> polyvalent pour modifier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mode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variable </a:t>
            </a:r>
            <a:r>
              <a:rPr lang="en-US" sz="1100" b="0" i="0" dirty="0" err="1" smtClean="0">
                <a:solidFill>
                  <a:srgbClr val="000000"/>
                </a:solidFill>
                <a:latin typeface="Arial"/>
                <a:ea typeface="+mn-ea"/>
                <a:cs typeface="+mn-cs"/>
              </a:rPr>
              <a:t>spécifique</a:t>
            </a:r>
            <a:r>
              <a:rPr lang="en-US" sz="1100" b="0" i="0" dirty="0" smtClean="0">
                <a:solidFill>
                  <a:srgbClr val="000000"/>
                </a:solidFill>
                <a:latin typeface="Arial"/>
                <a:ea typeface="+mn-ea"/>
                <a:cs typeface="+mn-cs"/>
              </a:rPr>
              <a:t>. </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Accès</a:t>
            </a:r>
            <a:r>
              <a:rPr lang="en-US" sz="1100" b="1" i="0" dirty="0" smtClean="0">
                <a:solidFill>
                  <a:srgbClr val="000000"/>
                </a:solidFill>
                <a:latin typeface="Arial"/>
                <a:ea typeface="+mn-ea"/>
                <a:cs typeface="+mn-cs"/>
              </a:rPr>
              <a:t> aux </a:t>
            </a:r>
            <a:r>
              <a:rPr lang="en-US" sz="1100" b="1" i="0" dirty="0" err="1" smtClean="0">
                <a:solidFill>
                  <a:srgbClr val="000000"/>
                </a:solidFill>
                <a:latin typeface="Arial"/>
                <a:ea typeface="+mn-ea"/>
                <a:cs typeface="+mn-cs"/>
              </a:rPr>
              <a:t>signaux</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démonstration</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intégrés</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La </a:t>
            </a:r>
            <a:r>
              <a:rPr lang="en-US" sz="1100" b="0" i="0" dirty="0" err="1" smtClean="0">
                <a:solidFill>
                  <a:srgbClr val="000000"/>
                </a:solidFill>
                <a:latin typeface="Arial"/>
                <a:ea typeface="+mn-ea"/>
                <a:cs typeface="+mn-cs"/>
              </a:rPr>
              <a:t>plupart</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laboratoires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fait mention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Didacticiel</a:t>
            </a:r>
            <a:r>
              <a:rPr lang="en-US" sz="1100" b="0" i="0" dirty="0" smtClean="0">
                <a:solidFill>
                  <a:srgbClr val="000000"/>
                </a:solidFill>
                <a:latin typeface="Arial"/>
                <a:ea typeface="+mn-ea"/>
                <a:cs typeface="+mn-cs"/>
              </a:rPr>
              <a:t> et guide de </a:t>
            </a:r>
            <a:r>
              <a:rPr lang="en-US" sz="1100" b="0" i="0" dirty="0" err="1" smtClean="0">
                <a:solidFill>
                  <a:srgbClr val="000000"/>
                </a:solidFill>
                <a:latin typeface="Arial"/>
                <a:ea typeface="+mn-ea"/>
                <a:cs typeface="+mn-cs"/>
              </a:rPr>
              <a:t>laboratoire</a:t>
            </a:r>
            <a:r>
              <a:rPr lang="en-US" sz="1100" b="0" i="0" dirty="0" smtClean="0">
                <a:solidFill>
                  <a:srgbClr val="000000"/>
                </a:solidFill>
                <a:latin typeface="Arial"/>
                <a:ea typeface="+mn-ea"/>
                <a:cs typeface="+mn-cs"/>
              </a:rPr>
              <a:t> pour les oscilloscopes, </a:t>
            </a:r>
            <a:r>
              <a:rPr lang="en-US" sz="1100" b="0" i="0" dirty="0" err="1" smtClean="0">
                <a:solidFill>
                  <a:srgbClr val="000000"/>
                </a:solidFill>
                <a:latin typeface="Arial"/>
                <a:ea typeface="+mn-ea"/>
                <a:cs typeface="+mn-cs"/>
              </a:rPr>
              <a:t>disponible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téléchargement</a:t>
            </a:r>
            <a:r>
              <a:rPr lang="en-US" sz="1100" b="0" i="0" dirty="0" smtClean="0">
                <a:solidFill>
                  <a:srgbClr val="000000"/>
                </a:solidFill>
                <a:latin typeface="Arial"/>
                <a:ea typeface="+mn-ea"/>
                <a:cs typeface="+mn-cs"/>
              </a:rPr>
              <a:t>, portent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l’utilisation</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démonstration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intégrés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Nous </a:t>
            </a:r>
            <a:r>
              <a:rPr lang="en-US" sz="1100" b="0" i="0" dirty="0" err="1" smtClean="0">
                <a:solidFill>
                  <a:srgbClr val="000000"/>
                </a:solidFill>
                <a:latin typeface="Arial"/>
                <a:ea typeface="+mn-ea"/>
                <a:cs typeface="+mn-cs"/>
              </a:rPr>
              <a:t>attirons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toutefois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attention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fait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démonstration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intégrés</a:t>
            </a:r>
            <a:r>
              <a:rPr lang="en-US" sz="1100" b="0" i="0" dirty="0" smtClean="0">
                <a:solidFill>
                  <a:srgbClr val="000000"/>
                </a:solidFill>
                <a:latin typeface="Arial"/>
                <a:ea typeface="+mn-ea"/>
                <a:cs typeface="+mn-cs"/>
              </a:rPr>
              <a:t> ne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généralement</a:t>
            </a:r>
            <a:r>
              <a:rPr lang="en-US" sz="1100" b="0" i="0" dirty="0" smtClean="0">
                <a:solidFill>
                  <a:srgbClr val="000000"/>
                </a:solidFill>
                <a:latin typeface="Arial"/>
                <a:ea typeface="+mn-ea"/>
                <a:cs typeface="+mn-cs"/>
              </a:rPr>
              <a:t> pas </a:t>
            </a:r>
            <a:r>
              <a:rPr lang="en-US" sz="1100" b="0" i="0" dirty="0" err="1" smtClean="0">
                <a:solidFill>
                  <a:srgbClr val="000000"/>
                </a:solidFill>
                <a:latin typeface="Arial"/>
                <a:ea typeface="+mn-ea"/>
                <a:cs typeface="+mn-cs"/>
              </a:rPr>
              <a:t>disponibles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majorité</a:t>
            </a:r>
            <a:r>
              <a:rPr lang="en-US" sz="1100" b="0" i="0" dirty="0" smtClean="0">
                <a:solidFill>
                  <a:srgbClr val="000000"/>
                </a:solidFill>
                <a:latin typeface="Arial"/>
                <a:ea typeface="+mn-ea"/>
                <a:cs typeface="+mn-cs"/>
              </a:rPr>
              <a:t> des oscilloscopes. Pour </a:t>
            </a:r>
            <a:r>
              <a:rPr lang="en-US" sz="1100" b="0" i="0" dirty="0" err="1" smtClean="0">
                <a:solidFill>
                  <a:srgbClr val="000000"/>
                </a:solidFill>
                <a:latin typeface="Arial"/>
                <a:ea typeface="+mn-ea"/>
                <a:cs typeface="+mn-cs"/>
              </a:rPr>
              <a:t>accéder</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ces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série</a:t>
            </a:r>
            <a:r>
              <a:rPr lang="en-US" sz="1100" b="0" i="0" dirty="0" smtClean="0">
                <a:solidFill>
                  <a:srgbClr val="000000"/>
                </a:solidFill>
                <a:latin typeface="Arial"/>
                <a:ea typeface="+mn-ea"/>
                <a:cs typeface="+mn-cs"/>
              </a:rPr>
              <a:t> 2000 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3000 X </a:t>
            </a:r>
            <a:r>
              <a:rPr lang="en-US" sz="1100" b="0" i="0" dirty="0" err="1" smtClean="0">
                <a:solidFill>
                  <a:srgbClr val="000000"/>
                </a:solidFill>
                <a:latin typeface="Arial"/>
                <a:ea typeface="+mn-ea"/>
                <a:cs typeface="+mn-cs"/>
              </a:rPr>
              <a:t>d’Agilent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commencez</a:t>
            </a:r>
            <a:r>
              <a:rPr lang="en-US" sz="1100" b="0" i="0" dirty="0" smtClean="0">
                <a:solidFill>
                  <a:srgbClr val="000000"/>
                </a:solidFill>
                <a:latin typeface="Arial"/>
                <a:ea typeface="+mn-ea"/>
                <a:cs typeface="+mn-cs"/>
              </a:rPr>
              <a:t> par connecter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voie</a:t>
            </a:r>
            <a:r>
              <a:rPr lang="en-US" sz="1100" b="0" i="0" dirty="0" smtClean="0">
                <a:solidFill>
                  <a:srgbClr val="000000"/>
                </a:solidFill>
                <a:latin typeface="Arial"/>
                <a:ea typeface="+mn-ea"/>
                <a:cs typeface="+mn-cs"/>
              </a:rPr>
              <a:t> 1 entre le </a:t>
            </a:r>
            <a:r>
              <a:rPr lang="en-US" sz="1100" b="0" i="0" dirty="0" err="1" smtClean="0">
                <a:solidFill>
                  <a:srgbClr val="000000"/>
                </a:solidFill>
                <a:latin typeface="Arial"/>
                <a:ea typeface="+mn-ea"/>
                <a:cs typeface="+mn-cs"/>
              </a:rPr>
              <a:t>connecteur</a:t>
            </a:r>
            <a:r>
              <a:rPr lang="en-US" sz="1100" b="0" i="0" dirty="0" smtClean="0">
                <a:solidFill>
                  <a:srgbClr val="000000"/>
                </a:solidFill>
                <a:latin typeface="Arial"/>
                <a:ea typeface="+mn-ea"/>
                <a:cs typeface="+mn-cs"/>
              </a:rPr>
              <a:t> BNC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voie</a:t>
            </a:r>
            <a:r>
              <a:rPr lang="en-US" sz="1100" b="0" i="0" dirty="0" smtClean="0">
                <a:solidFill>
                  <a:srgbClr val="000000"/>
                </a:solidFill>
                <a:latin typeface="Arial"/>
                <a:ea typeface="+mn-ea"/>
                <a:cs typeface="+mn-cs"/>
              </a:rPr>
              <a:t> 1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et la borne </a:t>
            </a:r>
            <a:r>
              <a:rPr lang="en-US" sz="1100" b="0" i="0" dirty="0" err="1" smtClean="0">
                <a:solidFill>
                  <a:srgbClr val="000000"/>
                </a:solidFill>
                <a:latin typeface="Arial"/>
                <a:ea typeface="+mn-ea"/>
                <a:cs typeface="+mn-cs"/>
              </a:rPr>
              <a:t>étiquetée</a:t>
            </a:r>
            <a:r>
              <a:rPr lang="en-US" sz="1100" b="0" i="0" dirty="0" smtClean="0">
                <a:solidFill>
                  <a:srgbClr val="000000"/>
                </a:solidFill>
                <a:latin typeface="Arial"/>
                <a:ea typeface="+mn-ea"/>
                <a:cs typeface="+mn-cs"/>
              </a:rPr>
              <a:t> </a:t>
            </a:r>
            <a:r>
              <a:rPr lang="cs-CZ" sz="1100" b="0" i="0" dirty="0" smtClean="0">
                <a:solidFill>
                  <a:srgbClr val="000000"/>
                </a:solidFill>
                <a:latin typeface="Arial"/>
                <a:ea typeface="+mn-ea"/>
                <a:cs typeface="+mn-cs"/>
              </a:rPr>
              <a:t>« </a:t>
            </a:r>
            <a:r>
              <a:rPr lang="en-US" sz="1100" b="0" i="0" dirty="0" smtClean="0">
                <a:solidFill>
                  <a:srgbClr val="000000"/>
                </a:solidFill>
                <a:latin typeface="Arial"/>
                <a:ea typeface="+mn-ea"/>
                <a:cs typeface="+mn-cs"/>
              </a:rPr>
              <a:t>Demo1 ». </a:t>
            </a:r>
            <a:r>
              <a:rPr lang="en-US" sz="1100" b="0" i="0" dirty="0" err="1" smtClean="0">
                <a:solidFill>
                  <a:srgbClr val="000000"/>
                </a:solidFill>
                <a:latin typeface="Arial"/>
                <a:ea typeface="+mn-ea"/>
                <a:cs typeface="+mn-cs"/>
              </a:rPr>
              <a:t>Connectez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ensuite</a:t>
            </a:r>
            <a:r>
              <a:rPr lang="en-US" sz="1100" b="0" i="0" dirty="0" smtClean="0">
                <a:solidFill>
                  <a:srgbClr val="000000"/>
                </a:solidFill>
                <a:latin typeface="Arial"/>
                <a:ea typeface="+mn-ea"/>
                <a:cs typeface="+mn-cs"/>
              </a:rPr>
              <a:t> la borne de </a:t>
            </a:r>
            <a:r>
              <a:rPr lang="en-US" sz="1100" b="0" i="0" dirty="0" err="1" smtClean="0">
                <a:solidFill>
                  <a:srgbClr val="000000"/>
                </a:solidFill>
                <a:latin typeface="Arial"/>
                <a:ea typeface="+mn-ea"/>
                <a:cs typeface="+mn-cs"/>
              </a:rPr>
              <a:t>voie</a:t>
            </a:r>
            <a:r>
              <a:rPr lang="en-US" sz="1100" b="0" i="0" dirty="0" smtClean="0">
                <a:solidFill>
                  <a:srgbClr val="000000"/>
                </a:solidFill>
                <a:latin typeface="Arial"/>
                <a:ea typeface="+mn-ea"/>
                <a:cs typeface="+mn-cs"/>
              </a:rPr>
              <a:t> 2 entre le </a:t>
            </a:r>
            <a:r>
              <a:rPr lang="en-US" sz="1100" b="0" i="0" dirty="0" err="1" smtClean="0">
                <a:solidFill>
                  <a:srgbClr val="000000"/>
                </a:solidFill>
                <a:latin typeface="Arial"/>
                <a:ea typeface="+mn-ea"/>
                <a:cs typeface="+mn-cs"/>
              </a:rPr>
              <a:t>connecteur</a:t>
            </a:r>
            <a:r>
              <a:rPr lang="en-US" sz="1100" b="0" i="0" dirty="0" smtClean="0">
                <a:solidFill>
                  <a:srgbClr val="000000"/>
                </a:solidFill>
                <a:latin typeface="Arial"/>
                <a:ea typeface="+mn-ea"/>
                <a:cs typeface="+mn-cs"/>
              </a:rPr>
              <a:t> BNC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voie</a:t>
            </a:r>
            <a:r>
              <a:rPr lang="en-US" sz="1100" b="0" i="0" dirty="0" smtClean="0">
                <a:solidFill>
                  <a:srgbClr val="000000"/>
                </a:solidFill>
                <a:latin typeface="Arial"/>
                <a:ea typeface="+mn-ea"/>
                <a:cs typeface="+mn-cs"/>
              </a:rPr>
              <a:t> 2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et la borne </a:t>
            </a:r>
            <a:r>
              <a:rPr lang="en-US" sz="1100" b="0" i="0" dirty="0" err="1" smtClean="0">
                <a:solidFill>
                  <a:srgbClr val="000000"/>
                </a:solidFill>
                <a:latin typeface="Arial"/>
                <a:ea typeface="+mn-ea"/>
                <a:cs typeface="+mn-cs"/>
              </a:rPr>
              <a:t>étiquetée</a:t>
            </a:r>
            <a:r>
              <a:rPr lang="en-US" sz="1100" b="0" i="0" dirty="0" smtClean="0">
                <a:solidFill>
                  <a:srgbClr val="000000"/>
                </a:solidFill>
                <a:latin typeface="Arial"/>
                <a:ea typeface="+mn-ea"/>
                <a:cs typeface="+mn-cs"/>
              </a:rPr>
              <a:t> </a:t>
            </a:r>
            <a:r>
              <a:rPr lang="cs-CZ" sz="1100" b="0" i="0" dirty="0" smtClean="0">
                <a:solidFill>
                  <a:srgbClr val="000000"/>
                </a:solidFill>
                <a:latin typeface="Arial"/>
                <a:ea typeface="+mn-ea"/>
                <a:cs typeface="+mn-cs"/>
              </a:rPr>
              <a:t>« </a:t>
            </a:r>
            <a:r>
              <a:rPr lang="en-US" sz="1100" b="0" i="0" dirty="0" smtClean="0">
                <a:solidFill>
                  <a:srgbClr val="000000"/>
                </a:solidFill>
                <a:latin typeface="Arial"/>
                <a:ea typeface="+mn-ea"/>
                <a:cs typeface="+mn-cs"/>
              </a:rPr>
              <a:t>Demo2 ». </a:t>
            </a:r>
            <a:r>
              <a:rPr lang="en-US" sz="1100" b="0" i="0" dirty="0" err="1" smtClean="0">
                <a:solidFill>
                  <a:srgbClr val="000000"/>
                </a:solidFill>
                <a:latin typeface="Arial"/>
                <a:ea typeface="+mn-ea"/>
                <a:cs typeface="+mn-cs"/>
              </a:rPr>
              <a:t>Connectez</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deux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pinces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terre</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à la borne de </a:t>
            </a:r>
            <a:r>
              <a:rPr lang="en-US" sz="1100" b="0" i="0" dirty="0" err="1" smtClean="0">
                <a:solidFill>
                  <a:srgbClr val="000000"/>
                </a:solidFill>
                <a:latin typeface="Arial"/>
                <a:ea typeface="+mn-ea"/>
                <a:cs typeface="+mn-cs"/>
              </a:rPr>
              <a:t>terre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centrale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Appuyez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ensuite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touche</a:t>
            </a:r>
            <a:r>
              <a:rPr lang="en-US" sz="1100" b="0" i="0" dirty="0" smtClean="0">
                <a:solidFill>
                  <a:srgbClr val="000000"/>
                </a:solidFill>
                <a:latin typeface="Arial"/>
                <a:ea typeface="+mn-ea"/>
                <a:cs typeface="+mn-cs"/>
              </a:rPr>
              <a:t> </a:t>
            </a:r>
            <a:r>
              <a:rPr lang="cs-CZ" sz="1100" b="0" i="0" dirty="0" smtClean="0">
                <a:solidFill>
                  <a:srgbClr val="000000"/>
                </a:solidFill>
                <a:latin typeface="Arial"/>
                <a:ea typeface="+mn-ea"/>
                <a:cs typeface="+mn-cs"/>
              </a:rPr>
              <a:t>« </a:t>
            </a:r>
            <a:r>
              <a:rPr lang="en-US" sz="1100" b="1" i="0" dirty="0" smtClean="0">
                <a:solidFill>
                  <a:srgbClr val="000000"/>
                </a:solidFill>
                <a:latin typeface="Arial"/>
                <a:ea typeface="+mn-ea"/>
                <a:cs typeface="+mn-cs"/>
              </a:rPr>
              <a:t>[Help]</a:t>
            </a:r>
            <a:r>
              <a:rPr lang="en-US" sz="1100" b="0" i="0" dirty="0" smtClean="0">
                <a:solidFill>
                  <a:srgbClr val="000000"/>
                </a:solidFill>
                <a:latin typeface="Arial"/>
                <a:ea typeface="+mn-ea"/>
                <a:cs typeface="+mn-cs"/>
              </a:rPr>
              <a:t> Aide »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panneau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avant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puis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touche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Signaux</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démo</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alors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sélectionner</a:t>
            </a:r>
            <a:r>
              <a:rPr lang="en-US" sz="1100" b="0" i="0" dirty="0" smtClean="0">
                <a:solidFill>
                  <a:srgbClr val="000000"/>
                </a:solidFill>
                <a:latin typeface="Arial"/>
                <a:ea typeface="+mn-ea"/>
                <a:cs typeface="+mn-cs"/>
              </a:rPr>
              <a:t> un signal de </a:t>
            </a:r>
            <a:r>
              <a:rPr lang="en-US" sz="1100" b="0" i="0" dirty="0" err="1" smtClean="0">
                <a:solidFill>
                  <a:srgbClr val="000000"/>
                </a:solidFill>
                <a:latin typeface="Arial"/>
                <a:ea typeface="+mn-ea"/>
                <a:cs typeface="+mn-cs"/>
              </a:rPr>
              <a:t>démonstration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spécifique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liste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contextuelle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fonction</a:t>
            </a:r>
            <a:r>
              <a:rPr lang="en-US" sz="1100" b="0" i="0" dirty="0" smtClean="0">
                <a:solidFill>
                  <a:srgbClr val="000000"/>
                </a:solidFill>
                <a:latin typeface="Arial"/>
                <a:ea typeface="+mn-ea"/>
                <a:cs typeface="+mn-cs"/>
              </a:rPr>
              <a:t> des instructions du </a:t>
            </a:r>
            <a:r>
              <a:rPr lang="en-US" sz="1100" b="0" i="0" dirty="0" err="1" smtClean="0">
                <a:solidFill>
                  <a:srgbClr val="000000"/>
                </a:solidFill>
                <a:latin typeface="Arial"/>
                <a:ea typeface="+mn-ea"/>
                <a:cs typeface="+mn-cs"/>
              </a:rPr>
              <a:t>laboratoire</a:t>
            </a:r>
            <a:r>
              <a:rPr lang="en-US" sz="1100" b="0" i="0" dirty="0" smtClean="0">
                <a:solidFill>
                  <a:srgbClr val="000000"/>
                </a:solidFill>
                <a:latin typeface="Arial"/>
                <a:ea typeface="+mn-ea"/>
                <a:cs typeface="+mn-cs"/>
              </a:rPr>
              <a:t>.</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Ressources</a:t>
            </a:r>
            <a:r>
              <a:rPr lang="en-US" sz="1100" b="1" i="0" dirty="0" smtClean="0">
                <a:solidFill>
                  <a:srgbClr val="000000"/>
                </a:solidFill>
                <a:latin typeface="Arial"/>
                <a:ea typeface="+mn-ea"/>
                <a:cs typeface="+mn-cs"/>
              </a:rPr>
              <a:t> techniques </a:t>
            </a:r>
            <a:r>
              <a:rPr lang="en-US" sz="1100" b="1" i="0" dirty="0" err="1" smtClean="0">
                <a:solidFill>
                  <a:srgbClr val="000000"/>
                </a:solidFill>
                <a:latin typeface="Arial"/>
                <a:ea typeface="+mn-ea"/>
                <a:cs typeface="+mn-cs"/>
              </a:rPr>
              <a:t>supplémentaires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disponibles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auprès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d’Keysight</a:t>
            </a:r>
            <a:r>
              <a:rPr lang="en-US" sz="1100" b="1" i="0" dirty="0" smtClean="0">
                <a:solidFill>
                  <a:srgbClr val="000000"/>
                </a:solidFill>
                <a:latin typeface="Arial"/>
                <a:ea typeface="+mn-ea"/>
                <a:cs typeface="+mn-cs"/>
              </a:rPr>
              <a:t> Technologies</a:t>
            </a:r>
          </a:p>
          <a:p>
            <a:pPr algn="l">
              <a:spcBef>
                <a:spcPts val="39600"/>
              </a:spcBef>
              <a:spcAft>
                <a:spcPts val="0"/>
              </a:spcAft>
              <a:buNone/>
            </a:pPr>
            <a:r>
              <a:rPr lang="en-US" sz="1100" b="0" i="0" dirty="0" smtClean="0">
                <a:solidFill>
                  <a:srgbClr val="000000"/>
                </a:solidFill>
                <a:latin typeface="Arial"/>
                <a:ea typeface="+mn-ea"/>
                <a:cs typeface="+mn-cs"/>
              </a:rPr>
              <a:t>Si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souhaitez</a:t>
            </a:r>
            <a:r>
              <a:rPr lang="en-US" sz="1100" b="0" i="0" dirty="0" smtClean="0">
                <a:solidFill>
                  <a:srgbClr val="000000"/>
                </a:solidFill>
                <a:latin typeface="Arial"/>
                <a:ea typeface="+mn-ea"/>
                <a:cs typeface="+mn-cs"/>
              </a:rPr>
              <a:t> en savoir plus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les oscilloscopes et les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télécharger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gratuitement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ces</a:t>
            </a:r>
            <a:r>
              <a:rPr lang="en-US" sz="1100" b="0" i="0" dirty="0" smtClean="0">
                <a:solidFill>
                  <a:srgbClr val="000000"/>
                </a:solidFill>
                <a:latin typeface="Arial"/>
                <a:ea typeface="+mn-ea"/>
                <a:cs typeface="+mn-cs"/>
              </a:rPr>
              <a:t> documents en </a:t>
            </a:r>
            <a:r>
              <a:rPr lang="en-US" sz="1100" b="0" i="0" dirty="0" err="1" smtClean="0">
                <a:solidFill>
                  <a:srgbClr val="000000"/>
                </a:solidFill>
                <a:latin typeface="Arial"/>
                <a:ea typeface="+mn-ea"/>
                <a:cs typeface="+mn-cs"/>
              </a:rPr>
              <a:t>utilisant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l’adresse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indiquée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diapositive</a:t>
            </a:r>
            <a:r>
              <a:rPr lang="en-US" sz="1100" b="0" i="0" dirty="0" smtClean="0">
                <a:solidFill>
                  <a:srgbClr val="000000"/>
                </a:solidFill>
                <a:latin typeface="Arial"/>
                <a:ea typeface="+mn-ea"/>
                <a:cs typeface="+mn-cs"/>
              </a:rPr>
              <a:t>. Il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suffit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remplacer</a:t>
            </a:r>
            <a:r>
              <a:rPr lang="en-US" sz="1100" b="0" i="0" dirty="0" smtClean="0">
                <a:solidFill>
                  <a:srgbClr val="000000"/>
                </a:solidFill>
                <a:latin typeface="Arial"/>
                <a:ea typeface="+mn-ea"/>
                <a:cs typeface="+mn-cs"/>
              </a:rPr>
              <a:t> </a:t>
            </a:r>
            <a:r>
              <a:rPr lang="cs-CZ"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xxxx-xxxx</a:t>
            </a:r>
            <a:r>
              <a:rPr lang="en-US" sz="1100" b="0" i="0" dirty="0" smtClean="0">
                <a:solidFill>
                  <a:srgbClr val="000000"/>
                </a:solidFill>
                <a:latin typeface="Arial"/>
                <a:ea typeface="+mn-ea"/>
                <a:cs typeface="+mn-cs"/>
              </a:rPr>
              <a:t> » par le </a:t>
            </a:r>
            <a:r>
              <a:rPr lang="en-US" sz="1100" b="0" i="0" dirty="0" err="1" smtClean="0">
                <a:solidFill>
                  <a:srgbClr val="000000"/>
                </a:solidFill>
                <a:latin typeface="Arial"/>
                <a:ea typeface="+mn-ea"/>
                <a:cs typeface="+mn-cs"/>
              </a:rPr>
              <a:t>numéro</a:t>
            </a:r>
            <a:r>
              <a:rPr lang="en-US" sz="1100" b="0" i="0" dirty="0" smtClean="0">
                <a:solidFill>
                  <a:srgbClr val="000000"/>
                </a:solidFill>
                <a:latin typeface="Arial"/>
                <a:ea typeface="+mn-ea"/>
                <a:cs typeface="+mn-cs"/>
              </a:rPr>
              <a:t> de la publication.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autre</a:t>
            </a:r>
            <a:r>
              <a:rPr lang="en-US" sz="1100" b="0" i="0" dirty="0" smtClean="0">
                <a:solidFill>
                  <a:srgbClr val="000000"/>
                </a:solidFill>
                <a:latin typeface="Arial"/>
                <a:ea typeface="+mn-ea"/>
                <a:cs typeface="+mn-cs"/>
              </a:rPr>
              <a:t> solution </a:t>
            </a:r>
            <a:r>
              <a:rPr lang="en-US" sz="1100" b="0" i="0" dirty="0" err="1" smtClean="0">
                <a:solidFill>
                  <a:srgbClr val="000000"/>
                </a:solidFill>
                <a:latin typeface="Arial"/>
                <a:ea typeface="+mn-ea"/>
                <a:cs typeface="+mn-cs"/>
              </a:rPr>
              <a:t>consiste</a:t>
            </a:r>
            <a:r>
              <a:rPr lang="en-US" sz="1100" b="0" i="0" dirty="0" smtClean="0">
                <a:solidFill>
                  <a:srgbClr val="000000"/>
                </a:solidFill>
                <a:latin typeface="Arial"/>
                <a:ea typeface="+mn-ea"/>
                <a:cs typeface="+mn-cs"/>
              </a:rPr>
              <a:t> à se </a:t>
            </a:r>
            <a:r>
              <a:rPr lang="en-US" sz="1100" b="0" i="0" dirty="0" err="1" smtClean="0">
                <a:solidFill>
                  <a:srgbClr val="000000"/>
                </a:solidFill>
                <a:latin typeface="Arial"/>
                <a:ea typeface="+mn-ea"/>
                <a:cs typeface="+mn-cs"/>
              </a:rPr>
              <a:t>rendre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site Web </a:t>
            </a:r>
            <a:r>
              <a:rPr lang="en-US" sz="1100" b="0" i="0" dirty="0" err="1" smtClean="0">
                <a:solidFill>
                  <a:srgbClr val="000000"/>
                </a:solidFill>
                <a:latin typeface="Arial"/>
                <a:ea typeface="+mn-ea"/>
                <a:cs typeface="+mn-cs"/>
              </a:rPr>
              <a:t>d’Keysight</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l’adresse</a:t>
            </a:r>
            <a:r>
              <a:rPr lang="en-US" sz="1100" b="0" i="0" dirty="0" smtClean="0">
                <a:solidFill>
                  <a:srgbClr val="000000"/>
                </a:solidFill>
                <a:latin typeface="Arial"/>
                <a:ea typeface="+mn-ea"/>
                <a:cs typeface="+mn-cs"/>
              </a:rPr>
              <a:t> </a:t>
            </a:r>
            <a:r>
              <a:rPr lang="en-US" sz="1100" b="0" i="0" dirty="0" smtClean="0">
                <a:solidFill>
                  <a:srgbClr val="000000"/>
                </a:solidFill>
                <a:latin typeface="Arial"/>
                <a:ea typeface="+mn-ea"/>
                <a:cs typeface="+mn-cs"/>
                <a:hlinkClick r:id="rId3"/>
              </a:rPr>
              <a:t>www.Keysight.com</a:t>
            </a:r>
            <a:r>
              <a:rPr lang="en-US" sz="1100" b="0" i="0" dirty="0" smtClean="0">
                <a:solidFill>
                  <a:srgbClr val="000000"/>
                </a:solidFill>
                <a:latin typeface="Arial"/>
                <a:ea typeface="+mn-ea"/>
                <a:cs typeface="+mn-cs"/>
              </a:rPr>
              <a:t> et à </a:t>
            </a:r>
            <a:r>
              <a:rPr lang="en-US" sz="1100" b="0" i="0" dirty="0" err="1" smtClean="0">
                <a:solidFill>
                  <a:srgbClr val="000000"/>
                </a:solidFill>
                <a:latin typeface="Arial"/>
                <a:ea typeface="+mn-ea"/>
                <a:cs typeface="+mn-cs"/>
              </a:rPr>
              <a:t>entrer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ensuite</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numéro</a:t>
            </a:r>
            <a:r>
              <a:rPr lang="en-US" sz="1100" b="0" i="0" dirty="0" smtClean="0">
                <a:solidFill>
                  <a:srgbClr val="000000"/>
                </a:solidFill>
                <a:latin typeface="Arial"/>
                <a:ea typeface="+mn-ea"/>
                <a:cs typeface="+mn-cs"/>
              </a:rPr>
              <a:t> de la publication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la zone de </a:t>
            </a:r>
            <a:r>
              <a:rPr lang="en-US" sz="1100" b="0" i="0" dirty="0" err="1" smtClean="0">
                <a:solidFill>
                  <a:srgbClr val="000000"/>
                </a:solidFill>
                <a:latin typeface="Arial"/>
                <a:ea typeface="+mn-ea"/>
                <a:cs typeface="+mn-cs"/>
              </a:rPr>
              <a:t>recherche</a:t>
            </a:r>
            <a:r>
              <a:rPr lang="en-US" sz="1100" b="0" i="0" dirty="0" smtClean="0">
                <a:solidFill>
                  <a:srgbClr val="000000"/>
                </a:solidFill>
                <a:latin typeface="Arial"/>
                <a:ea typeface="+mn-ea"/>
                <a:cs typeface="+mn-cs"/>
              </a:rPr>
              <a:t>. </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0359F-55DA-4C8B-8D3B-E97020723EB6}" type="slidenum">
              <a:rPr lang="zh-TW" altLang="en-US">
                <a:solidFill>
                  <a:prstClr val="black"/>
                </a:solidFill>
              </a:rPr>
              <a:pPr/>
              <a:t>29</a:t>
            </a:fld>
            <a:endParaRPr lang="en-US" altLang="zh-TW">
              <a:solidFill>
                <a:prstClr val="black"/>
              </a:solidFill>
            </a:endParaRPr>
          </a:p>
        </p:txBody>
      </p:sp>
      <p:sp>
        <p:nvSpPr>
          <p:cNvPr id="107522" name="Rectangle 2"/>
          <p:cNvSpPr>
            <a:spLocks noGrp="1" noRot="1" noChangeAspect="1" noChangeArrowheads="1" noTextEdit="1"/>
          </p:cNvSpPr>
          <p:nvPr>
            <p:ph type="sldImg"/>
          </p:nvPr>
        </p:nvSpPr>
        <p:spPr>
          <a:xfrm>
            <a:off x="1158875" y="682625"/>
            <a:ext cx="4541838" cy="3408363"/>
          </a:xfrm>
          <a:ln/>
        </p:spPr>
      </p:sp>
      <p:sp>
        <p:nvSpPr>
          <p:cNvPr id="107523" name="Rectangle 3"/>
          <p:cNvSpPr>
            <a:spLocks noGrp="1" noChangeArrowheads="1"/>
          </p:cNvSpPr>
          <p:nvPr>
            <p:ph type="body" idx="1"/>
          </p:nvPr>
        </p:nvSpPr>
        <p:spPr>
          <a:xfrm>
            <a:off x="914815" y="4316783"/>
            <a:ext cx="5028370" cy="4166470"/>
          </a:xfrm>
        </p:spPr>
        <p:txBody>
          <a:bodyPr lIns="89618" tIns="44809" rIns="89618" bIns="44809"/>
          <a:lstStyle/>
          <a:p>
            <a:pPr algn="l">
              <a:spcBef>
                <a:spcPts val="39600"/>
              </a:spcBef>
              <a:spcAft>
                <a:spcPts val="0"/>
              </a:spcAft>
              <a:buNone/>
            </a:pPr>
            <a:r>
              <a:rPr lang="en-US" altLang="en-US" sz="1100" b="1" i="0" dirty="0" smtClean="0">
                <a:solidFill>
                  <a:srgbClr val="000000"/>
                </a:solidFill>
                <a:latin typeface="Arial"/>
                <a:ea typeface="+mn-ea"/>
                <a:cs typeface="+mn-cs"/>
              </a:rPr>
              <a:t>Questions-</a:t>
            </a:r>
            <a:r>
              <a:rPr lang="en-US" altLang="en-US" sz="1100" b="1" i="0" dirty="0" err="1" smtClean="0">
                <a:solidFill>
                  <a:srgbClr val="000000"/>
                </a:solidFill>
                <a:latin typeface="Arial"/>
                <a:ea typeface="+mn-ea"/>
                <a:cs typeface="+mn-cs"/>
              </a:rPr>
              <a:t>réponses</a:t>
            </a:r>
            <a:endParaRPr lang="en-US" altLang="en-US" sz="1100" b="1" i="0" smtClean="0">
              <a:solidFill>
                <a:srgbClr val="000000"/>
              </a:solidFill>
              <a:latin typeface="Arial"/>
              <a:ea typeface="+mn-ea"/>
              <a:cs typeface="+mn-cs"/>
            </a:endParaRPr>
          </a:p>
          <a:p>
            <a:endParaRPr lang="en-US" alt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485778" cy="2629995"/>
          </a:xfrm>
        </p:spPr>
        <p:txBody>
          <a:bodyPr>
            <a:normAutofit fontScale="92500" lnSpcReduction="10000"/>
          </a:bodyPr>
          <a:lstStyle/>
          <a:p>
            <a:pPr algn="l">
              <a:spcBef>
                <a:spcPts val="43200"/>
              </a:spcBef>
              <a:spcAft>
                <a:spcPts val="0"/>
              </a:spcAft>
              <a:buNone/>
            </a:pPr>
            <a:r>
              <a:rPr lang="en-US" sz="1200" b="1" i="0" dirty="0" err="1" smtClean="0">
                <a:solidFill>
                  <a:srgbClr val="000000"/>
                </a:solidFill>
                <a:latin typeface="Arial"/>
                <a:ea typeface="+mn-ea"/>
                <a:cs typeface="+mn-cs"/>
              </a:rPr>
              <a:t>Présentation</a:t>
            </a:r>
            <a:r>
              <a:rPr lang="en-US" sz="1200" b="1" i="0" dirty="0" smtClean="0">
                <a:solidFill>
                  <a:srgbClr val="000000"/>
                </a:solidFill>
                <a:latin typeface="Arial"/>
                <a:ea typeface="+mn-ea"/>
                <a:cs typeface="+mn-cs"/>
              </a:rPr>
              <a:t> de </a:t>
            </a:r>
            <a:r>
              <a:rPr lang="en-US" sz="1200" b="1" i="0" dirty="0" err="1" smtClean="0">
                <a:solidFill>
                  <a:srgbClr val="000000"/>
                </a:solidFill>
                <a:latin typeface="Arial"/>
                <a:ea typeface="+mn-ea"/>
                <a:cs typeface="+mn-cs"/>
              </a:rPr>
              <a:t>l’oscilloscope</a:t>
            </a:r>
            <a:endParaRPr lang="en-US" sz="1200" b="1" i="0" dirty="0" smtClean="0">
              <a:solidFill>
                <a:srgbClr val="000000"/>
              </a:solidFill>
              <a:latin typeface="Arial"/>
              <a:ea typeface="+mn-ea"/>
              <a:cs typeface="+mn-cs"/>
            </a:endParaRPr>
          </a:p>
          <a:p>
            <a:pPr algn="l">
              <a:spcBef>
                <a:spcPts val="43200"/>
              </a:spcBef>
              <a:spcAft>
                <a:spcPts val="0"/>
              </a:spcAft>
              <a:buNone/>
            </a:pP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un instrument </a:t>
            </a:r>
            <a:r>
              <a:rPr lang="en-US" sz="1200" b="0" i="0" dirty="0" err="1" smtClean="0">
                <a:solidFill>
                  <a:srgbClr val="000000"/>
                </a:solidFill>
                <a:latin typeface="Arial"/>
                <a:ea typeface="+mn-ea"/>
                <a:cs typeface="+mn-cs"/>
              </a:rPr>
              <a:t>électronique</a:t>
            </a:r>
            <a:r>
              <a:rPr lang="en-US" sz="1200" b="0" i="0" dirty="0" smtClean="0">
                <a:solidFill>
                  <a:srgbClr val="000000"/>
                </a:solidFill>
                <a:latin typeface="Arial"/>
                <a:ea typeface="+mn-ea"/>
                <a:cs typeface="+mn-cs"/>
              </a:rPr>
              <a:t> qui </a:t>
            </a:r>
            <a:r>
              <a:rPr lang="en-US" sz="1200" b="0" i="0" dirty="0" err="1" smtClean="0">
                <a:solidFill>
                  <a:srgbClr val="000000"/>
                </a:solidFill>
                <a:latin typeface="Arial"/>
                <a:ea typeface="+mn-ea"/>
                <a:cs typeface="+mn-cs"/>
              </a:rPr>
              <a:t>convertit</a:t>
            </a:r>
            <a:r>
              <a:rPr lang="en-US" sz="1200" b="0" i="0" dirty="0" smtClean="0">
                <a:solidFill>
                  <a:srgbClr val="000000"/>
                </a:solidFill>
                <a:latin typeface="Arial"/>
                <a:ea typeface="+mn-ea"/>
                <a:cs typeface="+mn-cs"/>
              </a:rPr>
              <a:t> des </a:t>
            </a:r>
            <a:r>
              <a:rPr lang="en-US" sz="1200" b="0" i="0" dirty="0" err="1" smtClean="0">
                <a:solidFill>
                  <a:srgbClr val="000000"/>
                </a:solidFill>
                <a:latin typeface="Arial"/>
                <a:ea typeface="+mn-ea"/>
                <a:cs typeface="+mn-cs"/>
              </a:rPr>
              <a:t>signaux</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électriques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principalement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une</a:t>
            </a:r>
            <a:r>
              <a:rPr lang="en-US" sz="1200" b="0" i="0" dirty="0" smtClean="0">
                <a:solidFill>
                  <a:srgbClr val="000000"/>
                </a:solidFill>
                <a:latin typeface="Arial"/>
                <a:ea typeface="+mn-ea"/>
                <a:cs typeface="+mn-cs"/>
              </a:rPr>
              <a:t> tension) en </a:t>
            </a:r>
            <a:r>
              <a:rPr lang="en-US" sz="1200" b="0" i="0" dirty="0" err="1" smtClean="0">
                <a:solidFill>
                  <a:srgbClr val="000000"/>
                </a:solidFill>
                <a:latin typeface="Arial"/>
                <a:ea typeface="+mn-ea"/>
                <a:cs typeface="+mn-cs"/>
              </a:rPr>
              <a:t>une</a:t>
            </a:r>
            <a:r>
              <a:rPr lang="en-US" sz="1200" b="0" i="0" dirty="0" smtClean="0">
                <a:solidFill>
                  <a:srgbClr val="000000"/>
                </a:solidFill>
                <a:latin typeface="Arial"/>
                <a:ea typeface="+mn-ea"/>
                <a:cs typeface="+mn-cs"/>
              </a:rPr>
              <a:t> trace visible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un </a:t>
            </a:r>
            <a:r>
              <a:rPr lang="en-US" sz="1200" b="0" i="0" dirty="0" err="1" smtClean="0">
                <a:solidFill>
                  <a:srgbClr val="000000"/>
                </a:solidFill>
                <a:latin typeface="Arial"/>
                <a:ea typeface="+mn-ea"/>
                <a:cs typeface="+mn-cs"/>
              </a:rPr>
              <a:t>écran</a:t>
            </a:r>
            <a:r>
              <a:rPr lang="en-US" sz="1200" b="0" i="0" dirty="0" smtClean="0">
                <a:solidFill>
                  <a:srgbClr val="000000"/>
                </a:solidFill>
                <a:latin typeface="Arial"/>
                <a:ea typeface="+mn-ea"/>
                <a:cs typeface="+mn-cs"/>
              </a:rPr>
              <a:t>/</a:t>
            </a:r>
            <a:r>
              <a:rPr lang="en-US" sz="1200" b="0" i="0" dirty="0" err="1" smtClean="0">
                <a:solidFill>
                  <a:srgbClr val="000000"/>
                </a:solidFill>
                <a:latin typeface="Arial"/>
                <a:ea typeface="+mn-ea"/>
                <a:cs typeface="+mn-cs"/>
              </a:rPr>
              <a:t>afficheur</a:t>
            </a:r>
            <a:r>
              <a:rPr lang="en-US" sz="1200" b="0" i="0" dirty="0" smtClean="0">
                <a:solidFill>
                  <a:srgbClr val="000000"/>
                </a:solidFill>
                <a:latin typeface="Arial"/>
                <a:ea typeface="+mn-ea"/>
                <a:cs typeface="+mn-cs"/>
              </a:rPr>
              <a:t>. En </a:t>
            </a:r>
            <a:r>
              <a:rPr lang="en-US" sz="1200" b="0" i="0" dirty="0" err="1" smtClean="0">
                <a:solidFill>
                  <a:srgbClr val="000000"/>
                </a:solidFill>
                <a:latin typeface="Arial"/>
                <a:ea typeface="+mn-ea"/>
                <a:cs typeface="+mn-cs"/>
              </a:rPr>
              <a:t>d’autres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termes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il</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transforme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l’électricité</a:t>
            </a:r>
            <a:r>
              <a:rPr lang="en-US" sz="1200" b="0" i="0" dirty="0" smtClean="0">
                <a:solidFill>
                  <a:srgbClr val="000000"/>
                </a:solidFill>
                <a:latin typeface="Arial"/>
                <a:ea typeface="+mn-ea"/>
                <a:cs typeface="+mn-cs"/>
              </a:rPr>
              <a:t> en lumière.</a:t>
            </a:r>
          </a:p>
          <a:p>
            <a:pPr algn="l">
              <a:spcBef>
                <a:spcPts val="0"/>
              </a:spcBef>
              <a:spcAft>
                <a:spcPts val="0"/>
              </a:spcAft>
              <a:buNone/>
            </a:pPr>
            <a:endParaRPr lang="en-US" dirty="0" smtClean="0"/>
          </a:p>
          <a:p>
            <a:pPr algn="l">
              <a:spcBef>
                <a:spcPts val="43200"/>
              </a:spcBef>
              <a:spcAft>
                <a:spcPts val="0"/>
              </a:spcAft>
              <a:buNone/>
            </a:pPr>
            <a:r>
              <a:rPr lang="en-US" sz="1200" b="0" i="0" dirty="0" err="1" smtClean="0">
                <a:solidFill>
                  <a:srgbClr val="000000"/>
                </a:solidFill>
                <a:latin typeface="Arial"/>
                <a:ea typeface="+mn-ea"/>
                <a:cs typeface="+mn-cs"/>
              </a:rPr>
              <a:t>Cet</a:t>
            </a:r>
            <a:r>
              <a:rPr lang="en-US" sz="1200" b="0" i="0" dirty="0" smtClean="0">
                <a:solidFill>
                  <a:srgbClr val="000000"/>
                </a:solidFill>
                <a:latin typeface="Arial"/>
                <a:ea typeface="+mn-ea"/>
                <a:cs typeface="+mn-cs"/>
              </a:rPr>
              <a:t> instrument </a:t>
            </a:r>
            <a:r>
              <a:rPr lang="en-US" sz="1200" b="0" i="0" dirty="0" err="1" smtClean="0">
                <a:solidFill>
                  <a:srgbClr val="000000"/>
                </a:solidFill>
                <a:latin typeface="Arial"/>
                <a:ea typeface="+mn-ea"/>
                <a:cs typeface="+mn-cs"/>
              </a:rPr>
              <a:t>représente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dynamiquement</a:t>
            </a:r>
            <a:r>
              <a:rPr lang="en-US" sz="1200" b="0" i="0" dirty="0" smtClean="0">
                <a:solidFill>
                  <a:srgbClr val="000000"/>
                </a:solidFill>
                <a:latin typeface="Arial"/>
                <a:ea typeface="+mn-ea"/>
                <a:cs typeface="+mn-cs"/>
              </a:rPr>
              <a:t>, sous </a:t>
            </a:r>
            <a:r>
              <a:rPr lang="en-US" sz="1200" b="0" i="0" dirty="0" err="1" smtClean="0">
                <a:solidFill>
                  <a:srgbClr val="000000"/>
                </a:solidFill>
                <a:latin typeface="Arial"/>
                <a:ea typeface="+mn-ea"/>
                <a:cs typeface="+mn-cs"/>
              </a:rPr>
              <a:t>forme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graphique</a:t>
            </a:r>
            <a:r>
              <a:rPr lang="en-US" sz="1200" b="0" i="0" dirty="0" smtClean="0">
                <a:solidFill>
                  <a:srgbClr val="000000"/>
                </a:solidFill>
                <a:latin typeface="Arial"/>
                <a:ea typeface="+mn-ea"/>
                <a:cs typeface="+mn-cs"/>
              </a:rPr>
              <a:t> et en </a:t>
            </a:r>
            <a:r>
              <a:rPr lang="en-US" sz="1200" b="0" i="0" dirty="0" err="1" smtClean="0">
                <a:solidFill>
                  <a:srgbClr val="000000"/>
                </a:solidFill>
                <a:latin typeface="Arial"/>
                <a:ea typeface="+mn-ea"/>
                <a:cs typeface="+mn-cs"/>
              </a:rPr>
              <a:t>deux</a:t>
            </a:r>
            <a:r>
              <a:rPr lang="en-US" sz="1200" b="0" i="0" dirty="0" smtClean="0">
                <a:solidFill>
                  <a:srgbClr val="000000"/>
                </a:solidFill>
                <a:latin typeface="Arial"/>
                <a:ea typeface="+mn-ea"/>
                <a:cs typeface="+mn-cs"/>
              </a:rPr>
              <a:t> dimensions, des </a:t>
            </a:r>
            <a:r>
              <a:rPr lang="en-US" sz="1200" b="0" i="0" dirty="0" err="1" smtClean="0">
                <a:solidFill>
                  <a:srgbClr val="000000"/>
                </a:solidFill>
                <a:latin typeface="Arial"/>
                <a:ea typeface="+mn-ea"/>
                <a:cs typeface="+mn-cs"/>
              </a:rPr>
              <a:t>signaux</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électriques</a:t>
            </a:r>
            <a:r>
              <a:rPr lang="en-US" sz="1200" b="0" i="0" dirty="0" smtClean="0">
                <a:solidFill>
                  <a:srgbClr val="000000"/>
                </a:solidFill>
                <a:latin typeface="Arial"/>
                <a:ea typeface="+mn-ea"/>
                <a:cs typeface="+mn-cs"/>
              </a:rPr>
              <a:t> variables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le temps. La tension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représentée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l’axe</a:t>
            </a:r>
            <a:r>
              <a:rPr lang="en-US" sz="1200" b="0" i="0" dirty="0" smtClean="0">
                <a:solidFill>
                  <a:srgbClr val="000000"/>
                </a:solidFill>
                <a:latin typeface="Arial"/>
                <a:ea typeface="+mn-ea"/>
                <a:cs typeface="+mn-cs"/>
              </a:rPr>
              <a:t> des </a:t>
            </a:r>
            <a:r>
              <a:rPr lang="en-US" sz="1200" b="0" i="0" dirty="0" err="1" smtClean="0">
                <a:solidFill>
                  <a:srgbClr val="000000"/>
                </a:solidFill>
                <a:latin typeface="Arial"/>
                <a:ea typeface="+mn-ea"/>
                <a:cs typeface="+mn-cs"/>
              </a:rPr>
              <a:t>ordonnées</a:t>
            </a:r>
            <a:r>
              <a:rPr lang="en-US" sz="1200" b="0" i="0" dirty="0" smtClean="0">
                <a:solidFill>
                  <a:srgbClr val="000000"/>
                </a:solidFill>
                <a:latin typeface="Arial"/>
                <a:ea typeface="+mn-ea"/>
                <a:cs typeface="+mn-cs"/>
              </a:rPr>
              <a:t> (Y) de </a:t>
            </a:r>
            <a:r>
              <a:rPr lang="en-US" sz="1200" b="0" i="0" dirty="0" err="1" smtClean="0">
                <a:solidFill>
                  <a:srgbClr val="000000"/>
                </a:solidFill>
                <a:latin typeface="Arial"/>
                <a:ea typeface="+mn-ea"/>
                <a:cs typeface="+mn-cs"/>
              </a:rPr>
              <a:t>l’écran</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tandis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le temps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représenté</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l’axe</a:t>
            </a:r>
            <a:r>
              <a:rPr lang="en-US" sz="1200" b="0" i="0" dirty="0" smtClean="0">
                <a:solidFill>
                  <a:srgbClr val="000000"/>
                </a:solidFill>
                <a:latin typeface="Arial"/>
                <a:ea typeface="+mn-ea"/>
                <a:cs typeface="+mn-cs"/>
              </a:rPr>
              <a:t> des </a:t>
            </a:r>
            <a:r>
              <a:rPr lang="en-US" sz="1200" b="0" i="0" dirty="0" err="1" smtClean="0">
                <a:solidFill>
                  <a:srgbClr val="000000"/>
                </a:solidFill>
                <a:latin typeface="Arial"/>
                <a:ea typeface="+mn-ea"/>
                <a:cs typeface="+mn-cs"/>
              </a:rPr>
              <a:t>abscisses</a:t>
            </a:r>
            <a:r>
              <a:rPr lang="en-US" sz="1200" b="0" i="0" dirty="0" smtClean="0">
                <a:solidFill>
                  <a:srgbClr val="000000"/>
                </a:solidFill>
                <a:latin typeface="Arial"/>
                <a:ea typeface="+mn-ea"/>
                <a:cs typeface="+mn-cs"/>
              </a:rPr>
              <a:t> (X). Le </a:t>
            </a:r>
            <a:r>
              <a:rPr lang="en-US" sz="1200" b="0" i="0" dirty="0" err="1" smtClean="0">
                <a:solidFill>
                  <a:srgbClr val="000000"/>
                </a:solidFill>
                <a:latin typeface="Arial"/>
                <a:ea typeface="+mn-ea"/>
                <a:cs typeface="+mn-cs"/>
              </a:rPr>
              <a:t>tracé</a:t>
            </a:r>
            <a:r>
              <a:rPr lang="en-US" sz="1200" b="0" i="0" dirty="0" smtClean="0">
                <a:solidFill>
                  <a:srgbClr val="000000"/>
                </a:solidFill>
                <a:latin typeface="Arial"/>
                <a:ea typeface="+mn-ea"/>
                <a:cs typeface="+mn-cs"/>
              </a:rPr>
              <a:t> tension / temps </a:t>
            </a:r>
            <a:r>
              <a:rPr lang="en-US" sz="1200" b="0" i="0" dirty="0" err="1" smtClean="0">
                <a:solidFill>
                  <a:srgbClr val="000000"/>
                </a:solidFill>
                <a:latin typeface="Arial"/>
                <a:ea typeface="+mn-ea"/>
                <a:cs typeface="+mn-cs"/>
              </a:rPr>
              <a:t>ainsi</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obtenu</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affiche</a:t>
            </a:r>
            <a:r>
              <a:rPr lang="en-US" sz="1200" b="0" i="0" dirty="0" smtClean="0">
                <a:solidFill>
                  <a:srgbClr val="000000"/>
                </a:solidFill>
                <a:latin typeface="Arial"/>
                <a:ea typeface="+mn-ea"/>
                <a:cs typeface="+mn-cs"/>
              </a:rPr>
              <a:t> un  « </a:t>
            </a:r>
            <a:r>
              <a:rPr lang="en-US" sz="1200" b="0" i="0" dirty="0" err="1" smtClean="0">
                <a:solidFill>
                  <a:srgbClr val="000000"/>
                </a:solidFill>
                <a:latin typeface="Arial"/>
                <a:ea typeface="+mn-ea"/>
                <a:cs typeface="+mn-cs"/>
              </a:rPr>
              <a:t>instantané</a:t>
            </a:r>
            <a:r>
              <a:rPr lang="en-US" sz="1200" b="0" i="0" dirty="0" smtClean="0">
                <a:solidFill>
                  <a:srgbClr val="000000"/>
                </a:solidFill>
                <a:latin typeface="Arial"/>
                <a:ea typeface="+mn-ea"/>
                <a:cs typeface="+mn-cs"/>
              </a:rPr>
              <a:t> » du signal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 </a:t>
            </a:r>
            <a:r>
              <a:rPr lang="en-US" sz="1200" b="0" i="0" dirty="0" err="1" smtClean="0">
                <a:solidFill>
                  <a:srgbClr val="000000"/>
                </a:solidFill>
                <a:latin typeface="Arial"/>
                <a:ea typeface="+mn-ea"/>
                <a:cs typeface="+mn-cs"/>
              </a:rPr>
              <a:t>il</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généralement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désigné</a:t>
            </a:r>
            <a:r>
              <a:rPr lang="en-US" sz="1200" b="0" i="0" dirty="0" smtClean="0">
                <a:solidFill>
                  <a:srgbClr val="000000"/>
                </a:solidFill>
                <a:latin typeface="Arial"/>
                <a:ea typeface="+mn-ea"/>
                <a:cs typeface="+mn-cs"/>
              </a:rPr>
              <a:t> sous le nom de « </a:t>
            </a:r>
            <a:r>
              <a:rPr lang="en-US" sz="1200" b="0" i="0" dirty="0" err="1" smtClean="0">
                <a:solidFill>
                  <a:srgbClr val="000000"/>
                </a:solidFill>
                <a:latin typeface="Arial"/>
                <a:ea typeface="+mn-ea"/>
                <a:cs typeface="+mn-cs"/>
              </a:rPr>
              <a:t>forme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d’onde</a:t>
            </a:r>
            <a:r>
              <a:rPr lang="en-US" sz="1200" b="0" i="0" dirty="0" smtClean="0">
                <a:solidFill>
                  <a:srgbClr val="000000"/>
                </a:solidFill>
                <a:latin typeface="Arial"/>
                <a:ea typeface="+mn-ea"/>
                <a:cs typeface="+mn-cs"/>
              </a:rPr>
              <a:t> » </a:t>
            </a:r>
            <a:r>
              <a:rPr lang="en-US" sz="1200" b="0" i="0" dirty="0" err="1" smtClean="0">
                <a:solidFill>
                  <a:srgbClr val="000000"/>
                </a:solidFill>
                <a:latin typeface="Arial"/>
                <a:ea typeface="+mn-ea"/>
                <a:cs typeface="+mn-cs"/>
              </a:rPr>
              <a:t>ou</a:t>
            </a:r>
            <a:r>
              <a:rPr lang="en-US" sz="1200" b="0" i="0" dirty="0" smtClean="0">
                <a:solidFill>
                  <a:srgbClr val="000000"/>
                </a:solidFill>
                <a:latin typeface="Arial"/>
                <a:ea typeface="+mn-ea"/>
                <a:cs typeface="+mn-cs"/>
              </a:rPr>
              <a:t> plus </a:t>
            </a:r>
            <a:r>
              <a:rPr lang="en-US" sz="1200" b="0" i="0" dirty="0" err="1" smtClean="0">
                <a:solidFill>
                  <a:srgbClr val="000000"/>
                </a:solidFill>
                <a:latin typeface="Arial"/>
                <a:ea typeface="+mn-ea"/>
                <a:cs typeface="+mn-cs"/>
              </a:rPr>
              <a:t>simplement</a:t>
            </a:r>
            <a:r>
              <a:rPr lang="en-US" sz="1200" b="0" i="0" dirty="0" smtClean="0">
                <a:solidFill>
                  <a:srgbClr val="000000"/>
                </a:solidFill>
                <a:latin typeface="Arial"/>
                <a:ea typeface="+mn-ea"/>
                <a:cs typeface="+mn-cs"/>
              </a:rPr>
              <a:t> de « signal ».  </a:t>
            </a:r>
            <a:r>
              <a:rPr lang="en-US" sz="1200" b="0" i="0" dirty="0" err="1" smtClean="0">
                <a:solidFill>
                  <a:srgbClr val="000000"/>
                </a:solidFill>
                <a:latin typeface="Arial"/>
                <a:ea typeface="+mn-ea"/>
                <a:cs typeface="+mn-cs"/>
              </a:rPr>
              <a:t>L’écran</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affiche</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mises</a:t>
            </a:r>
            <a:r>
              <a:rPr lang="en-US" sz="1200" b="0" i="0" dirty="0" smtClean="0">
                <a:solidFill>
                  <a:srgbClr val="000000"/>
                </a:solidFill>
                <a:latin typeface="Arial"/>
                <a:ea typeface="+mn-ea"/>
                <a:cs typeface="+mn-cs"/>
              </a:rPr>
              <a:t> à jour continues/</a:t>
            </a:r>
            <a:r>
              <a:rPr lang="en-US" sz="1200" b="0" i="0" dirty="0" err="1" smtClean="0">
                <a:solidFill>
                  <a:srgbClr val="000000"/>
                </a:solidFill>
                <a:latin typeface="Arial"/>
                <a:ea typeface="+mn-ea"/>
                <a:cs typeface="+mn-cs"/>
              </a:rPr>
              <a:t>dynamiques</a:t>
            </a:r>
            <a:r>
              <a:rPr lang="en-US" sz="1200" b="0" i="0" dirty="0" smtClean="0">
                <a:solidFill>
                  <a:srgbClr val="000000"/>
                </a:solidFill>
                <a:latin typeface="Arial"/>
                <a:ea typeface="+mn-ea"/>
                <a:cs typeface="+mn-cs"/>
              </a:rPr>
              <a:t> de la </a:t>
            </a:r>
            <a:r>
              <a:rPr lang="en-US" sz="1200" b="0" i="0" dirty="0" err="1" smtClean="0">
                <a:solidFill>
                  <a:srgbClr val="000000"/>
                </a:solidFill>
                <a:latin typeface="Arial"/>
                <a:ea typeface="+mn-ea"/>
                <a:cs typeface="+mn-cs"/>
              </a:rPr>
              <a:t>forme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d’onde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tracée</a:t>
            </a:r>
            <a:r>
              <a:rPr lang="en-US" sz="1200" b="0" i="0" dirty="0" smtClean="0">
                <a:solidFill>
                  <a:srgbClr val="000000"/>
                </a:solidFill>
                <a:latin typeface="Arial"/>
                <a:ea typeface="+mn-ea"/>
                <a:cs typeface="+mn-cs"/>
              </a:rPr>
              <a:t> à </a:t>
            </a:r>
            <a:r>
              <a:rPr lang="en-US" sz="1200" b="0" i="0" dirty="0" err="1" smtClean="0">
                <a:solidFill>
                  <a:srgbClr val="000000"/>
                </a:solidFill>
                <a:latin typeface="Arial"/>
                <a:ea typeface="+mn-ea"/>
                <a:cs typeface="+mn-cs"/>
              </a:rPr>
              <a:t>mesure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caractéristiques</a:t>
            </a:r>
            <a:r>
              <a:rPr lang="en-US" sz="1200" b="0" i="0" dirty="0" smtClean="0">
                <a:solidFill>
                  <a:srgbClr val="000000"/>
                </a:solidFill>
                <a:latin typeface="Arial"/>
                <a:ea typeface="+mn-ea"/>
                <a:cs typeface="+mn-cs"/>
              </a:rPr>
              <a:t> du signal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changent</a:t>
            </a:r>
            <a:r>
              <a:rPr lang="en-US" sz="1200" b="0" i="0" dirty="0" smtClean="0">
                <a:solidFill>
                  <a:srgbClr val="000000"/>
                </a:solidFill>
                <a:latin typeface="Arial"/>
                <a:ea typeface="+mn-ea"/>
                <a:cs typeface="+mn-cs"/>
              </a:rPr>
              <a:t>.</a:t>
            </a:r>
          </a:p>
          <a:p>
            <a:pPr algn="l">
              <a:spcBef>
                <a:spcPts val="0"/>
              </a:spcBef>
              <a:spcAft>
                <a:spcPts val="0"/>
              </a:spcAft>
              <a:buNone/>
            </a:pPr>
            <a:endParaRPr lang="en-US" dirty="0" smtClean="0"/>
          </a:p>
          <a:p>
            <a:pPr algn="l">
              <a:spcBef>
                <a:spcPts val="43200"/>
              </a:spcBef>
              <a:spcAft>
                <a:spcPts val="0"/>
              </a:spcAft>
              <a:buNone/>
            </a:pP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est</a:t>
            </a:r>
            <a:r>
              <a:rPr lang="en-US" sz="1200" b="0" i="0" dirty="0" smtClean="0">
                <a:solidFill>
                  <a:srgbClr val="000000"/>
                </a:solidFill>
                <a:latin typeface="Arial"/>
                <a:ea typeface="+mn-ea"/>
                <a:cs typeface="+mn-cs"/>
              </a:rPr>
              <a:t> le principal instrument </a:t>
            </a:r>
            <a:r>
              <a:rPr lang="en-US" sz="1200" b="0" i="0" dirty="0" err="1" smtClean="0">
                <a:solidFill>
                  <a:srgbClr val="000000"/>
                </a:solidFill>
                <a:latin typeface="Arial"/>
                <a:ea typeface="+mn-ea"/>
                <a:cs typeface="+mn-cs"/>
              </a:rPr>
              <a:t>utilisé</a:t>
            </a:r>
            <a:r>
              <a:rPr lang="en-US" sz="1200" b="0" i="0" dirty="0" smtClean="0">
                <a:solidFill>
                  <a:srgbClr val="000000"/>
                </a:solidFill>
                <a:latin typeface="Arial"/>
                <a:ea typeface="+mn-ea"/>
                <a:cs typeface="+mn-cs"/>
              </a:rPr>
              <a:t> par les </a:t>
            </a:r>
            <a:r>
              <a:rPr lang="en-US" sz="1200" b="0" i="0" dirty="0" err="1" smtClean="0">
                <a:solidFill>
                  <a:srgbClr val="000000"/>
                </a:solidFill>
                <a:latin typeface="Arial"/>
                <a:ea typeface="+mn-ea"/>
                <a:cs typeface="+mn-cs"/>
              </a:rPr>
              <a:t>ingénieurs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électriciens</a:t>
            </a:r>
            <a:r>
              <a:rPr lang="en-US" sz="1200" b="0" i="0" dirty="0" smtClean="0">
                <a:solidFill>
                  <a:srgbClr val="000000"/>
                </a:solidFill>
                <a:latin typeface="Arial"/>
                <a:ea typeface="+mn-ea"/>
                <a:cs typeface="+mn-cs"/>
              </a:rPr>
              <a:t> pour tester et </a:t>
            </a:r>
            <a:r>
              <a:rPr lang="en-US" sz="1200" b="0" i="0" dirty="0" err="1" smtClean="0">
                <a:solidFill>
                  <a:srgbClr val="000000"/>
                </a:solidFill>
                <a:latin typeface="Arial"/>
                <a:ea typeface="+mn-ea"/>
                <a:cs typeface="+mn-cs"/>
              </a:rPr>
              <a:t>vérifier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leurs</a:t>
            </a:r>
            <a:r>
              <a:rPr lang="en-US" sz="1200" b="0" i="0" dirty="0" smtClean="0">
                <a:solidFill>
                  <a:srgbClr val="000000"/>
                </a:solidFill>
                <a:latin typeface="Arial"/>
                <a:ea typeface="+mn-ea"/>
                <a:cs typeface="+mn-cs"/>
              </a:rPr>
              <a:t> conceptions </a:t>
            </a:r>
            <a:r>
              <a:rPr lang="en-US" sz="1200" b="0" i="0" dirty="0" err="1" smtClean="0">
                <a:solidFill>
                  <a:srgbClr val="000000"/>
                </a:solidFill>
                <a:latin typeface="Arial"/>
                <a:ea typeface="+mn-ea"/>
                <a:cs typeface="+mn-cs"/>
              </a:rPr>
              <a:t>électroniques</a:t>
            </a:r>
            <a:r>
              <a:rPr lang="en-US" sz="1200" b="0" i="0" dirty="0" smtClean="0">
                <a:solidFill>
                  <a:srgbClr val="000000"/>
                </a:solidFill>
                <a:latin typeface="Arial"/>
                <a:ea typeface="+mn-ea"/>
                <a:cs typeface="+mn-cs"/>
              </a:rPr>
              <a:t>. Il </a:t>
            </a:r>
            <a:r>
              <a:rPr lang="en-US" sz="1200" b="0" i="0" dirty="0" err="1" smtClean="0">
                <a:solidFill>
                  <a:srgbClr val="000000"/>
                </a:solidFill>
                <a:latin typeface="Arial"/>
                <a:ea typeface="+mn-ea"/>
                <a:cs typeface="+mn-cs"/>
              </a:rPr>
              <a:t>s’agit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également</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l’instrument</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prédilection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le cadre des </a:t>
            </a:r>
            <a:r>
              <a:rPr lang="en-US" sz="1200" b="0" i="0" dirty="0" err="1" smtClean="0">
                <a:solidFill>
                  <a:srgbClr val="000000"/>
                </a:solidFill>
                <a:latin typeface="Arial"/>
                <a:ea typeface="+mn-ea"/>
                <a:cs typeface="+mn-cs"/>
              </a:rPr>
              <a:t>laboratoires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d’électrotechnique</a:t>
            </a:r>
            <a:r>
              <a:rPr lang="en-US" sz="1200" b="0" i="0" dirty="0" smtClean="0">
                <a:solidFill>
                  <a:srgbClr val="000000"/>
                </a:solidFill>
                <a:latin typeface="Arial"/>
                <a:ea typeface="+mn-ea"/>
                <a:cs typeface="+mn-cs"/>
              </a:rPr>
              <a:t>/physique pour </a:t>
            </a:r>
            <a:r>
              <a:rPr lang="en-US" sz="1200" b="0" i="0" dirty="0" err="1" smtClean="0">
                <a:solidFill>
                  <a:srgbClr val="000000"/>
                </a:solidFill>
                <a:latin typeface="Arial"/>
                <a:ea typeface="+mn-ea"/>
                <a:cs typeface="+mn-cs"/>
              </a:rPr>
              <a:t>réaliser</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expériences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assignées</a:t>
            </a:r>
            <a:r>
              <a:rPr lang="en-US" sz="1200" b="0" i="0" dirty="0" smtClean="0">
                <a:solidFill>
                  <a:srgbClr val="000000"/>
                </a:solidFill>
                <a:latin typeface="Arial"/>
                <a:ea typeface="+mn-ea"/>
                <a:cs typeface="+mn-cs"/>
              </a:rPr>
              <a:t> aux </a:t>
            </a:r>
            <a:r>
              <a:rPr lang="en-US" sz="1200" b="0" i="0" dirty="0" err="1" smtClean="0">
                <a:solidFill>
                  <a:srgbClr val="000000"/>
                </a:solidFill>
                <a:latin typeface="Arial"/>
                <a:ea typeface="+mn-ea"/>
                <a:cs typeface="+mn-cs"/>
              </a:rPr>
              <a:t>étudiants</a:t>
            </a:r>
            <a:r>
              <a:rPr lang="en-US" sz="1200" b="0" i="0" dirty="0" smtClean="0">
                <a:solidFill>
                  <a:srgbClr val="000000"/>
                </a:solidFill>
                <a:latin typeface="Arial"/>
                <a:ea typeface="+mn-ea"/>
                <a:cs typeface="+mn-cs"/>
              </a:rPr>
              <a:t>.</a:t>
            </a:r>
            <a:endParaRPr lang="en-US" sz="12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smtClean="0">
                <a:solidFill>
                  <a:srgbClr val="000000"/>
                </a:solidFill>
                <a:latin typeface="Arial"/>
                <a:ea typeface="+mn-ea"/>
                <a:cs typeface="+mn-cs"/>
              </a:rPr>
              <a:t>Les </a:t>
            </a:r>
            <a:r>
              <a:rPr lang="en-US" sz="1100" b="1" i="0" dirty="0" err="1" smtClean="0">
                <a:solidFill>
                  <a:srgbClr val="000000"/>
                </a:solidFill>
                <a:latin typeface="Arial"/>
                <a:ea typeface="+mn-ea"/>
                <a:cs typeface="+mn-cs"/>
              </a:rPr>
              <a:t>petits</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noms</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l’oscilloscope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Les oscilloscopes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désignés</a:t>
            </a:r>
            <a:r>
              <a:rPr lang="en-US" sz="1100" b="0" i="0" dirty="0" smtClean="0">
                <a:solidFill>
                  <a:srgbClr val="000000"/>
                </a:solidFill>
                <a:latin typeface="Arial"/>
                <a:ea typeface="+mn-ea"/>
                <a:cs typeface="+mn-cs"/>
              </a:rPr>
              <a:t> par un </a:t>
            </a:r>
            <a:r>
              <a:rPr lang="en-US" sz="1100" b="0" i="0" dirty="0" err="1" smtClean="0">
                <a:solidFill>
                  <a:srgbClr val="000000"/>
                </a:solidFill>
                <a:latin typeface="Arial"/>
                <a:ea typeface="+mn-ea"/>
                <a:cs typeface="+mn-cs"/>
              </a:rPr>
              <a:t>éventail</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petits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noms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entendrez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parfois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parler</a:t>
            </a:r>
            <a:r>
              <a:rPr lang="en-US" sz="1100" b="0" i="0" dirty="0" smtClean="0">
                <a:solidFill>
                  <a:srgbClr val="000000"/>
                </a:solidFill>
                <a:latin typeface="Arial"/>
                <a:ea typeface="+mn-ea"/>
                <a:cs typeface="+mn-cs"/>
              </a:rPr>
              <a:t> de « DSO</a:t>
            </a:r>
            <a:r>
              <a:rPr lang="en-US" sz="1200" b="0" i="0" dirty="0" smtClean="0">
                <a:solidFill>
                  <a:srgbClr val="000000"/>
                </a:solidFill>
                <a:latin typeface="Arial"/>
                <a:ea typeface="+mn-ea"/>
                <a:cs typeface="+mn-cs"/>
              </a:rPr>
              <a:t> »</a:t>
            </a:r>
            <a:r>
              <a:rPr lang="en-US" sz="1100" b="0" i="0" dirty="0" smtClean="0">
                <a:solidFill>
                  <a:srgbClr val="000000"/>
                </a:solidFill>
                <a:latin typeface="Arial"/>
                <a:ea typeface="+mn-ea"/>
                <a:cs typeface="+mn-cs"/>
              </a:rPr>
              <a:t>, qui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l’acronyme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anglais</a:t>
            </a:r>
            <a:r>
              <a:rPr lang="en-US" sz="1100" b="0" i="0" dirty="0" smtClean="0">
                <a:solidFill>
                  <a:srgbClr val="000000"/>
                </a:solidFill>
                <a:latin typeface="Arial"/>
                <a:ea typeface="+mn-ea"/>
                <a:cs typeface="+mn-cs"/>
              </a:rPr>
              <a:t> de </a:t>
            </a:r>
            <a:r>
              <a:rPr lang="en-US" sz="1100" b="0" i="0" u="sng" dirty="0" smtClean="0">
                <a:solidFill>
                  <a:srgbClr val="000000"/>
                </a:solidFill>
                <a:latin typeface="Arial"/>
                <a:ea typeface="+mn-ea"/>
                <a:cs typeface="+mn-cs"/>
              </a:rPr>
              <a:t>D</a:t>
            </a:r>
            <a:r>
              <a:rPr lang="en-US" sz="1100" b="0" i="0" dirty="0" smtClean="0">
                <a:solidFill>
                  <a:srgbClr val="000000"/>
                </a:solidFill>
                <a:latin typeface="Arial"/>
                <a:ea typeface="+mn-ea"/>
                <a:cs typeface="+mn-cs"/>
              </a:rPr>
              <a:t>igital </a:t>
            </a:r>
            <a:r>
              <a:rPr lang="en-US" sz="1100" b="0" i="0" u="sng" dirty="0" smtClean="0">
                <a:solidFill>
                  <a:srgbClr val="000000"/>
                </a:solidFill>
                <a:latin typeface="Arial"/>
                <a:ea typeface="+mn-ea"/>
                <a:cs typeface="+mn-cs"/>
              </a:rPr>
              <a:t>S</a:t>
            </a:r>
            <a:r>
              <a:rPr lang="en-US" sz="1100" b="0" i="0" dirty="0" smtClean="0">
                <a:solidFill>
                  <a:srgbClr val="000000"/>
                </a:solidFill>
                <a:latin typeface="Arial"/>
                <a:ea typeface="+mn-ea"/>
                <a:cs typeface="+mn-cs"/>
              </a:rPr>
              <a:t>torage </a:t>
            </a:r>
            <a:r>
              <a:rPr lang="en-US" sz="1100" b="0" i="0" u="sng" dirty="0" smtClean="0">
                <a:solidFill>
                  <a:srgbClr val="000000"/>
                </a:solidFill>
                <a:latin typeface="Arial"/>
                <a:ea typeface="+mn-ea"/>
                <a:cs typeface="+mn-cs"/>
              </a:rPr>
              <a:t>O</a:t>
            </a:r>
            <a:r>
              <a:rPr lang="en-US" sz="1100" b="0" i="0" dirty="0" smtClean="0">
                <a:solidFill>
                  <a:srgbClr val="000000"/>
                </a:solidFill>
                <a:latin typeface="Arial"/>
                <a:ea typeface="+mn-ea"/>
                <a:cs typeface="+mn-cs"/>
              </a:rPr>
              <a:t>scilloscope (Oscilloscope à </a:t>
            </a:r>
            <a:r>
              <a:rPr lang="en-US" sz="1100" b="0" i="0" dirty="0" err="1" smtClean="0">
                <a:solidFill>
                  <a:srgbClr val="000000"/>
                </a:solidFill>
                <a:latin typeface="Arial"/>
                <a:ea typeface="+mn-ea"/>
                <a:cs typeface="+mn-cs"/>
              </a:rPr>
              <a:t>mémoire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encore </a:t>
            </a:r>
            <a:r>
              <a:rPr lang="en-US" sz="1100" b="0" i="0" dirty="0" err="1" smtClean="0">
                <a:solidFill>
                  <a:srgbClr val="000000"/>
                </a:solidFill>
                <a:latin typeface="Arial"/>
                <a:ea typeface="+mn-ea"/>
                <a:cs typeface="+mn-cs"/>
              </a:rPr>
              <a:t>d’oscilloscope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numérisation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trois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derniers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termes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désignent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technologie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 dernier cri </a:t>
            </a:r>
            <a:r>
              <a:rPr lang="en-US" sz="1100" b="0" i="0" dirty="0" err="1" smtClean="0">
                <a:solidFill>
                  <a:srgbClr val="000000"/>
                </a:solidFill>
                <a:latin typeface="Arial"/>
                <a:ea typeface="+mn-ea"/>
                <a:cs typeface="+mn-cs"/>
              </a:rPr>
              <a:t>utilisée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ces</a:t>
            </a:r>
            <a:r>
              <a:rPr lang="en-US" sz="1100" b="0" i="0" dirty="0" smtClean="0">
                <a:solidFill>
                  <a:srgbClr val="000000"/>
                </a:solidFill>
                <a:latin typeface="Arial"/>
                <a:ea typeface="+mn-ea"/>
                <a:cs typeface="+mn-cs"/>
              </a:rPr>
              <a:t> instruments pour capturer et stocker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sous </a:t>
            </a:r>
            <a:r>
              <a:rPr lang="en-US" sz="1100" b="0" i="0" dirty="0" err="1" smtClean="0">
                <a:solidFill>
                  <a:srgbClr val="000000"/>
                </a:solidFill>
                <a:latin typeface="Arial"/>
                <a:ea typeface="+mn-ea"/>
                <a:cs typeface="+mn-cs"/>
              </a:rPr>
              <a:t>forme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a:t>
            </a:r>
          </a:p>
          <a:p>
            <a:pPr algn="l">
              <a:spcBef>
                <a:spcPts val="39600"/>
              </a:spcBef>
              <a:spcAft>
                <a:spcPts val="0"/>
              </a:spcAft>
              <a:buNone/>
            </a:pPr>
            <a:r>
              <a:rPr lang="en-US" sz="1100" b="0" i="0" dirty="0" smtClean="0">
                <a:solidFill>
                  <a:srgbClr val="000000"/>
                </a:solidFill>
                <a:latin typeface="Arial"/>
                <a:ea typeface="+mn-ea"/>
                <a:cs typeface="+mn-cs"/>
              </a:rPr>
              <a:t>Les </a:t>
            </a:r>
            <a:r>
              <a:rPr lang="en-US" sz="1100" b="0" i="0" dirty="0" err="1" smtClean="0">
                <a:solidFill>
                  <a:srgbClr val="000000"/>
                </a:solidFill>
                <a:latin typeface="Arial"/>
                <a:ea typeface="+mn-ea"/>
                <a:cs typeface="+mn-cs"/>
              </a:rPr>
              <a:t>modèles</a:t>
            </a:r>
            <a:r>
              <a:rPr lang="en-US" sz="1100" b="0" i="0" dirty="0" smtClean="0">
                <a:solidFill>
                  <a:srgbClr val="000000"/>
                </a:solidFill>
                <a:latin typeface="Arial"/>
                <a:ea typeface="+mn-ea"/>
                <a:cs typeface="+mn-cs"/>
              </a:rPr>
              <a:t> qui </a:t>
            </a:r>
            <a:r>
              <a:rPr lang="en-US" sz="1100" b="0" i="0" dirty="0" err="1" smtClean="0">
                <a:solidFill>
                  <a:srgbClr val="000000"/>
                </a:solidFill>
                <a:latin typeface="Arial"/>
                <a:ea typeface="+mn-ea"/>
                <a:cs typeface="+mn-cs"/>
              </a:rPr>
              <a:t>intègrent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technologie</a:t>
            </a:r>
            <a:r>
              <a:rPr lang="en-US" sz="1100" b="0" i="0" dirty="0" smtClean="0">
                <a:solidFill>
                  <a:srgbClr val="000000"/>
                </a:solidFill>
                <a:latin typeface="Arial"/>
                <a:ea typeface="+mn-ea"/>
                <a:cs typeface="+mn-cs"/>
              </a:rPr>
              <a:t> plus </a:t>
            </a:r>
            <a:r>
              <a:rPr lang="en-US" sz="1100" b="0" i="0" dirty="0" err="1" smtClean="0">
                <a:solidFill>
                  <a:srgbClr val="000000"/>
                </a:solidFill>
                <a:latin typeface="Arial"/>
                <a:ea typeface="+mn-ea"/>
                <a:cs typeface="+mn-cs"/>
              </a:rPr>
              <a:t>ancienne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généralement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appelés</a:t>
            </a:r>
            <a:r>
              <a:rPr lang="en-US" sz="1100" b="0" i="0" dirty="0" smtClean="0">
                <a:solidFill>
                  <a:srgbClr val="000000"/>
                </a:solidFill>
                <a:latin typeface="Arial"/>
                <a:ea typeface="+mn-ea"/>
                <a:cs typeface="+mn-cs"/>
              </a:rPr>
              <a:t> « Oscilloscopes </a:t>
            </a:r>
            <a:r>
              <a:rPr lang="en-US" sz="1100" b="0" i="0" dirty="0" err="1" smtClean="0">
                <a:solidFill>
                  <a:srgbClr val="000000"/>
                </a:solidFill>
                <a:latin typeface="Arial"/>
                <a:ea typeface="+mn-ea"/>
                <a:cs typeface="+mn-cs"/>
              </a:rPr>
              <a:t>analogiques</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Peut-être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s’agit-il</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professeur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utilisait</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cours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ses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études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universitaires</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smtClean="0">
                <a:solidFill>
                  <a:srgbClr val="000000"/>
                </a:solidFill>
                <a:latin typeface="Arial"/>
                <a:ea typeface="+mn-ea"/>
                <a:cs typeface="+mn-cs"/>
              </a:rPr>
              <a:t>Les </a:t>
            </a:r>
            <a:r>
              <a:rPr lang="en-US" sz="1100" b="0" i="0" dirty="0" err="1" smtClean="0">
                <a:solidFill>
                  <a:srgbClr val="000000"/>
                </a:solidFill>
                <a:latin typeface="Arial"/>
                <a:ea typeface="+mn-ea"/>
                <a:cs typeface="+mn-cs"/>
              </a:rPr>
              <a:t>Australiens</a:t>
            </a:r>
            <a:r>
              <a:rPr lang="en-US" sz="1100" b="0" i="0" dirty="0" smtClean="0">
                <a:solidFill>
                  <a:srgbClr val="000000"/>
                </a:solidFill>
                <a:latin typeface="Arial"/>
                <a:ea typeface="+mn-ea"/>
                <a:cs typeface="+mn-cs"/>
              </a:rPr>
              <a:t> et les </a:t>
            </a:r>
            <a:r>
              <a:rPr lang="en-US" sz="1100" b="0" i="0" dirty="0" err="1" smtClean="0">
                <a:solidFill>
                  <a:srgbClr val="000000"/>
                </a:solidFill>
                <a:latin typeface="Arial"/>
                <a:ea typeface="+mn-ea"/>
                <a:cs typeface="+mn-cs"/>
              </a:rPr>
              <a:t>Néo-Zélandais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désignent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généralement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sous le nom de « CRO », qui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l’acronyme</a:t>
            </a:r>
            <a:r>
              <a:rPr lang="en-US" sz="1100" b="0" i="0" dirty="0" smtClean="0">
                <a:solidFill>
                  <a:srgbClr val="000000"/>
                </a:solidFill>
                <a:latin typeface="Arial"/>
                <a:ea typeface="+mn-ea"/>
                <a:cs typeface="+mn-cs"/>
              </a:rPr>
              <a:t> de </a:t>
            </a:r>
            <a:r>
              <a:rPr lang="en-US" sz="1100" b="0" i="0" u="sng" dirty="0" smtClean="0">
                <a:solidFill>
                  <a:srgbClr val="000000"/>
                </a:solidFill>
                <a:latin typeface="Arial"/>
                <a:ea typeface="+mn-ea"/>
                <a:cs typeface="+mn-cs"/>
              </a:rPr>
              <a:t>C</a:t>
            </a:r>
            <a:r>
              <a:rPr lang="en-US" sz="1100" b="0" i="0" dirty="0" smtClean="0">
                <a:solidFill>
                  <a:srgbClr val="000000"/>
                </a:solidFill>
                <a:latin typeface="Arial"/>
                <a:ea typeface="+mn-ea"/>
                <a:cs typeface="+mn-cs"/>
              </a:rPr>
              <a:t>athode </a:t>
            </a:r>
            <a:r>
              <a:rPr lang="en-US" sz="1100" b="0" i="0" u="sng" dirty="0" smtClean="0">
                <a:solidFill>
                  <a:srgbClr val="000000"/>
                </a:solidFill>
                <a:latin typeface="Arial"/>
                <a:ea typeface="+mn-ea"/>
                <a:cs typeface="+mn-cs"/>
              </a:rPr>
              <a:t>R</a:t>
            </a:r>
            <a:r>
              <a:rPr lang="en-US" sz="1100" b="0" i="0" dirty="0" smtClean="0">
                <a:solidFill>
                  <a:srgbClr val="000000"/>
                </a:solidFill>
                <a:latin typeface="Arial"/>
                <a:ea typeface="+mn-ea"/>
                <a:cs typeface="+mn-cs"/>
              </a:rPr>
              <a:t>ay </a:t>
            </a:r>
            <a:r>
              <a:rPr lang="en-US" sz="1100" b="0" i="0" u="sng" dirty="0" smtClean="0">
                <a:solidFill>
                  <a:srgbClr val="000000"/>
                </a:solidFill>
                <a:latin typeface="Arial"/>
                <a:ea typeface="+mn-ea"/>
                <a:cs typeface="+mn-cs"/>
              </a:rPr>
              <a:t>O</a:t>
            </a:r>
            <a:r>
              <a:rPr lang="en-US" sz="1100" b="0" i="0" dirty="0" smtClean="0">
                <a:solidFill>
                  <a:srgbClr val="000000"/>
                </a:solidFill>
                <a:latin typeface="Arial"/>
                <a:ea typeface="+mn-ea"/>
                <a:cs typeface="+mn-cs"/>
              </a:rPr>
              <a:t>scilloscope (Oscilloscope </a:t>
            </a:r>
            <a:r>
              <a:rPr lang="en-US" sz="1100" b="0" i="0" dirty="0" err="1" smtClean="0">
                <a:solidFill>
                  <a:srgbClr val="000000"/>
                </a:solidFill>
                <a:latin typeface="Arial"/>
                <a:ea typeface="+mn-ea"/>
                <a:cs typeface="+mn-cs"/>
              </a:rPr>
              <a:t>cathodique</a:t>
            </a:r>
            <a:r>
              <a:rPr lang="en-US" sz="1100" b="0" i="0" dirty="0" smtClean="0">
                <a:solidFill>
                  <a:srgbClr val="000000"/>
                </a:solidFill>
                <a:latin typeface="Arial"/>
                <a:ea typeface="+mn-ea"/>
                <a:cs typeface="+mn-cs"/>
              </a:rPr>
              <a:t>). Bien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plupart</a:t>
            </a:r>
            <a:r>
              <a:rPr lang="en-US" sz="1100" b="0" i="0" dirty="0" smtClean="0">
                <a:solidFill>
                  <a:srgbClr val="000000"/>
                </a:solidFill>
                <a:latin typeface="Arial"/>
                <a:ea typeface="+mn-ea"/>
                <a:cs typeface="+mn-cs"/>
              </a:rPr>
              <a:t> des oscilloscopes </a:t>
            </a:r>
            <a:r>
              <a:rPr lang="en-US" sz="1100" b="0" i="0" dirty="0" err="1" smtClean="0">
                <a:solidFill>
                  <a:srgbClr val="000000"/>
                </a:solidFill>
                <a:latin typeface="Arial"/>
                <a:ea typeface="+mn-ea"/>
                <a:cs typeface="+mn-cs"/>
              </a:rPr>
              <a:t>numériques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récents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utilisent</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technologie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d’affichage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écran</a:t>
            </a:r>
            <a:r>
              <a:rPr lang="en-US" sz="1100" b="0" i="0" dirty="0" smtClean="0">
                <a:solidFill>
                  <a:srgbClr val="000000"/>
                </a:solidFill>
                <a:latin typeface="Arial"/>
                <a:ea typeface="+mn-ea"/>
                <a:cs typeface="+mn-cs"/>
              </a:rPr>
              <a:t> plat </a:t>
            </a:r>
            <a:r>
              <a:rPr lang="en-US" sz="1100" b="0" i="0" dirty="0" err="1" smtClean="0">
                <a:solidFill>
                  <a:srgbClr val="000000"/>
                </a:solidFill>
                <a:latin typeface="Arial"/>
                <a:ea typeface="+mn-ea"/>
                <a:cs typeface="+mn-cs"/>
              </a:rPr>
              <a:t>numérique</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afficher</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contrairement</a:t>
            </a:r>
            <a:r>
              <a:rPr lang="en-US" sz="1100" b="0" i="0" dirty="0" smtClean="0">
                <a:solidFill>
                  <a:srgbClr val="000000"/>
                </a:solidFill>
                <a:latin typeface="Arial"/>
                <a:ea typeface="+mn-ea"/>
                <a:cs typeface="+mn-cs"/>
              </a:rPr>
              <a:t> aux </a:t>
            </a:r>
            <a:r>
              <a:rPr lang="en-US" sz="1100" b="0" i="0" dirty="0" err="1" smtClean="0">
                <a:solidFill>
                  <a:srgbClr val="000000"/>
                </a:solidFill>
                <a:latin typeface="Arial"/>
                <a:ea typeface="+mn-ea"/>
                <a:cs typeface="+mn-cs"/>
              </a:rPr>
              <a:t>anciens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modèles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pourvus</a:t>
            </a:r>
            <a:r>
              <a:rPr lang="en-US" sz="1100" b="0" i="0" dirty="0" smtClean="0">
                <a:solidFill>
                  <a:srgbClr val="000000"/>
                </a:solidFill>
                <a:latin typeface="Arial"/>
                <a:ea typeface="+mn-ea"/>
                <a:cs typeface="+mn-cs"/>
              </a:rPr>
              <a:t> d’un tube </a:t>
            </a:r>
            <a:r>
              <a:rPr lang="en-US" sz="1100" b="0" i="0" dirty="0" err="1" smtClean="0">
                <a:solidFill>
                  <a:srgbClr val="000000"/>
                </a:solidFill>
                <a:latin typeface="Arial"/>
                <a:ea typeface="+mn-ea"/>
                <a:cs typeface="+mn-cs"/>
              </a:rPr>
              <a:t>cathodique</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Australiens</a:t>
            </a:r>
            <a:r>
              <a:rPr lang="en-US" sz="1100" b="0" i="0" dirty="0" smtClean="0">
                <a:solidFill>
                  <a:srgbClr val="000000"/>
                </a:solidFill>
                <a:latin typeface="Arial"/>
                <a:ea typeface="+mn-ea"/>
                <a:cs typeface="+mn-cs"/>
              </a:rPr>
              <a:t> et les </a:t>
            </a:r>
            <a:r>
              <a:rPr lang="en-US" sz="1100" b="0" i="0" dirty="0" err="1" smtClean="0">
                <a:solidFill>
                  <a:srgbClr val="000000"/>
                </a:solidFill>
                <a:latin typeface="Arial"/>
                <a:ea typeface="+mn-ea"/>
                <a:cs typeface="+mn-cs"/>
              </a:rPr>
              <a:t>Néo-Zélandais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continuent</a:t>
            </a:r>
            <a:r>
              <a:rPr lang="en-US" sz="1100" b="0" i="0" dirty="0" smtClean="0">
                <a:solidFill>
                  <a:srgbClr val="000000"/>
                </a:solidFill>
                <a:latin typeface="Arial"/>
                <a:ea typeface="+mn-ea"/>
                <a:cs typeface="+mn-cs"/>
              </a:rPr>
              <a:t> à les </a:t>
            </a:r>
            <a:r>
              <a:rPr lang="en-US" sz="1100" b="0" i="0" dirty="0" err="1" smtClean="0">
                <a:solidFill>
                  <a:srgbClr val="000000"/>
                </a:solidFill>
                <a:latin typeface="Arial"/>
                <a:ea typeface="+mn-ea"/>
                <a:cs typeface="+mn-cs"/>
              </a:rPr>
              <a:t>désigner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affectueusement</a:t>
            </a:r>
            <a:r>
              <a:rPr lang="en-US" sz="1100" b="0" i="0" dirty="0" smtClean="0">
                <a:solidFill>
                  <a:srgbClr val="000000"/>
                </a:solidFill>
                <a:latin typeface="Arial"/>
                <a:ea typeface="+mn-ea"/>
                <a:cs typeface="+mn-cs"/>
              </a:rPr>
              <a:t> sous </a:t>
            </a:r>
            <a:r>
              <a:rPr lang="en-US" sz="1100" b="0" i="0" dirty="0" err="1" smtClean="0">
                <a:solidFill>
                  <a:srgbClr val="000000"/>
                </a:solidFill>
                <a:latin typeface="Arial"/>
                <a:ea typeface="+mn-ea"/>
                <a:cs typeface="+mn-cs"/>
              </a:rPr>
              <a:t>leur</a:t>
            </a:r>
            <a:r>
              <a:rPr lang="en-US" sz="1100" b="0" i="0" dirty="0" smtClean="0">
                <a:solidFill>
                  <a:srgbClr val="000000"/>
                </a:solidFill>
                <a:latin typeface="Arial"/>
                <a:ea typeface="+mn-ea"/>
                <a:cs typeface="+mn-cs"/>
              </a:rPr>
              <a:t> petit nom de CRO. </a:t>
            </a:r>
          </a:p>
          <a:p>
            <a:pPr algn="l">
              <a:spcBef>
                <a:spcPts val="39600"/>
              </a:spcBef>
              <a:spcAft>
                <a:spcPts val="0"/>
              </a:spcAft>
              <a:buNone/>
            </a:pP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Oscillo</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diminutif</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couramment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Enfin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entendrez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parler</a:t>
            </a:r>
            <a:r>
              <a:rPr lang="en-US" sz="1100" b="0" i="0" dirty="0" smtClean="0">
                <a:solidFill>
                  <a:srgbClr val="000000"/>
                </a:solidFill>
                <a:latin typeface="Arial"/>
                <a:ea typeface="+mn-ea"/>
                <a:cs typeface="+mn-cs"/>
              </a:rPr>
              <a:t> de « MSO », qui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l’acronyme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anglais</a:t>
            </a:r>
            <a:r>
              <a:rPr lang="en-US" sz="1100" b="0" i="0" dirty="0" smtClean="0">
                <a:solidFill>
                  <a:srgbClr val="000000"/>
                </a:solidFill>
                <a:latin typeface="Arial"/>
                <a:ea typeface="+mn-ea"/>
                <a:cs typeface="+mn-cs"/>
              </a:rPr>
              <a:t> de </a:t>
            </a:r>
            <a:r>
              <a:rPr lang="en-US" sz="1100" b="0" i="0" u="sng" dirty="0" smtClean="0">
                <a:solidFill>
                  <a:srgbClr val="000000"/>
                </a:solidFill>
                <a:latin typeface="Arial"/>
                <a:ea typeface="+mn-ea"/>
                <a:cs typeface="+mn-cs"/>
              </a:rPr>
              <a:t>M</a:t>
            </a:r>
            <a:r>
              <a:rPr lang="en-US" sz="1100" b="0" i="0" dirty="0" smtClean="0">
                <a:solidFill>
                  <a:srgbClr val="000000"/>
                </a:solidFill>
                <a:latin typeface="Arial"/>
                <a:ea typeface="+mn-ea"/>
                <a:cs typeface="+mn-cs"/>
              </a:rPr>
              <a:t>ixed </a:t>
            </a:r>
            <a:r>
              <a:rPr lang="en-US" sz="1100" b="0" i="0" u="sng" dirty="0" smtClean="0">
                <a:solidFill>
                  <a:srgbClr val="000000"/>
                </a:solidFill>
                <a:latin typeface="Arial"/>
                <a:ea typeface="+mn-ea"/>
                <a:cs typeface="+mn-cs"/>
              </a:rPr>
              <a:t>S</a:t>
            </a:r>
            <a:r>
              <a:rPr lang="en-US" sz="1100" b="0" i="0" dirty="0" smtClean="0">
                <a:solidFill>
                  <a:srgbClr val="000000"/>
                </a:solidFill>
                <a:latin typeface="Arial"/>
                <a:ea typeface="+mn-ea"/>
                <a:cs typeface="+mn-cs"/>
              </a:rPr>
              <a:t>ignal </a:t>
            </a:r>
            <a:r>
              <a:rPr lang="en-US" sz="1100" b="0" i="0" u="sng" dirty="0" smtClean="0">
                <a:solidFill>
                  <a:srgbClr val="000000"/>
                </a:solidFill>
                <a:latin typeface="Arial"/>
                <a:ea typeface="+mn-ea"/>
                <a:cs typeface="+mn-cs"/>
              </a:rPr>
              <a:t>O</a:t>
            </a:r>
            <a:r>
              <a:rPr lang="en-US" sz="1100" b="0" i="0" dirty="0" smtClean="0">
                <a:solidFill>
                  <a:srgbClr val="000000"/>
                </a:solidFill>
                <a:latin typeface="Arial"/>
                <a:ea typeface="+mn-ea"/>
                <a:cs typeface="+mn-cs"/>
              </a:rPr>
              <a:t>scilloscope (Oscilloscope à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mixtes</a:t>
            </a:r>
            <a:r>
              <a:rPr lang="en-US" sz="1100" b="0" i="0" dirty="0" smtClean="0">
                <a:solidFill>
                  <a:srgbClr val="000000"/>
                </a:solidFill>
                <a:latin typeface="Arial"/>
                <a:ea typeface="+mn-ea"/>
                <a:cs typeface="+mn-cs"/>
              </a:rPr>
              <a:t>). Un MSO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en fait, un DSO </a:t>
            </a:r>
            <a:r>
              <a:rPr lang="en-US" sz="1100" b="0" i="0" dirty="0" err="1" smtClean="0">
                <a:solidFill>
                  <a:srgbClr val="000000"/>
                </a:solidFill>
                <a:latin typeface="Arial"/>
                <a:ea typeface="+mn-ea"/>
                <a:cs typeface="+mn-cs"/>
              </a:rPr>
              <a:t>pourvu</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voies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d’acquisition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d’analyseur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logique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supplémentaires</a:t>
            </a:r>
            <a:r>
              <a:rPr lang="en-US" sz="1100" b="0" i="0" dirty="0" smtClean="0">
                <a:solidFill>
                  <a:srgbClr val="000000"/>
                </a:solidFill>
                <a:latin typeface="Arial"/>
                <a:ea typeface="+mn-ea"/>
                <a:cs typeface="+mn-cs"/>
              </a:rPr>
              <a:t>.</a:t>
            </a:r>
          </a:p>
          <a:p>
            <a:pPr algn="l">
              <a:spcBef>
                <a:spcPts val="0"/>
              </a:spcBef>
              <a:spcAft>
                <a:spcPts val="0"/>
              </a:spcAft>
              <a:buNone/>
            </a:pPr>
            <a:endParaRPr lang="en-US" sz="1100" dirty="0" smtClean="0"/>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Principes</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sondage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smtClean="0">
                <a:solidFill>
                  <a:srgbClr val="000000"/>
                </a:solidFill>
                <a:latin typeface="Arial"/>
                <a:ea typeface="+mn-ea"/>
                <a:cs typeface="+mn-cs"/>
              </a:rPr>
              <a:t>Pour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électriques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un oscilloscope,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à tester </a:t>
            </a:r>
            <a:r>
              <a:rPr lang="en-US" sz="1100" b="0" i="0" dirty="0" err="1" smtClean="0">
                <a:solidFill>
                  <a:srgbClr val="000000"/>
                </a:solidFill>
                <a:latin typeface="Arial"/>
                <a:ea typeface="+mn-ea"/>
                <a:cs typeface="+mn-cs"/>
              </a:rPr>
              <a:t>doivent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parvenir</a:t>
            </a:r>
            <a:r>
              <a:rPr lang="en-US" sz="1100" b="0" i="0" dirty="0" smtClean="0">
                <a:solidFill>
                  <a:srgbClr val="000000"/>
                </a:solidFill>
                <a:latin typeface="Arial"/>
                <a:ea typeface="+mn-ea"/>
                <a:cs typeface="+mn-cs"/>
              </a:rPr>
              <a:t> aux </a:t>
            </a:r>
            <a:r>
              <a:rPr lang="en-US" sz="1100" b="0" i="0" dirty="0" err="1" smtClean="0">
                <a:solidFill>
                  <a:srgbClr val="000000"/>
                </a:solidFill>
                <a:latin typeface="Arial"/>
                <a:ea typeface="+mn-ea"/>
                <a:cs typeface="+mn-cs"/>
              </a:rPr>
              <a:t>connecteurs</a:t>
            </a:r>
            <a:r>
              <a:rPr lang="en-US" sz="1100" b="0" i="0" dirty="0" smtClean="0">
                <a:solidFill>
                  <a:srgbClr val="000000"/>
                </a:solidFill>
                <a:latin typeface="Arial"/>
                <a:ea typeface="+mn-ea"/>
                <a:cs typeface="+mn-cs"/>
              </a:rPr>
              <a:t> BNC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Si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souhaitez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la sortie d’un </a:t>
            </a:r>
            <a:r>
              <a:rPr lang="en-US" sz="1100" b="0" i="0" dirty="0" err="1" smtClean="0">
                <a:solidFill>
                  <a:srgbClr val="000000"/>
                </a:solidFill>
                <a:latin typeface="Arial"/>
                <a:ea typeface="+mn-ea"/>
                <a:cs typeface="+mn-cs"/>
              </a:rPr>
              <a:t>générateur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connectez</a:t>
            </a:r>
            <a:r>
              <a:rPr lang="en-US" sz="1100" b="0" i="0" dirty="0" smtClean="0">
                <a:solidFill>
                  <a:srgbClr val="000000"/>
                </a:solidFill>
                <a:latin typeface="Arial"/>
                <a:ea typeface="+mn-ea"/>
                <a:cs typeface="+mn-cs"/>
              </a:rPr>
              <a:t>-la </a:t>
            </a:r>
            <a:r>
              <a:rPr lang="en-US" sz="1100" b="0" i="0" dirty="0" err="1" smtClean="0">
                <a:solidFill>
                  <a:srgbClr val="000000"/>
                </a:solidFill>
                <a:latin typeface="Arial"/>
                <a:ea typeface="+mn-ea"/>
                <a:cs typeface="+mn-cs"/>
              </a:rPr>
              <a:t>directement</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l’entrée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l’aide</a:t>
            </a:r>
            <a:r>
              <a:rPr lang="en-US" sz="1100" b="0" i="0" dirty="0" smtClean="0">
                <a:solidFill>
                  <a:srgbClr val="000000"/>
                </a:solidFill>
                <a:latin typeface="Arial"/>
                <a:ea typeface="+mn-ea"/>
                <a:cs typeface="+mn-cs"/>
              </a:rPr>
              <a:t> d’un </a:t>
            </a:r>
            <a:r>
              <a:rPr lang="en-US" sz="1100" b="0" i="0" dirty="0" err="1" smtClean="0">
                <a:solidFill>
                  <a:srgbClr val="000000"/>
                </a:solidFill>
                <a:latin typeface="Arial"/>
                <a:ea typeface="+mn-ea"/>
                <a:cs typeface="+mn-cs"/>
              </a:rPr>
              <a:t>câble</a:t>
            </a:r>
            <a:r>
              <a:rPr lang="en-US" sz="1100" b="0" i="0" dirty="0" smtClean="0">
                <a:solidFill>
                  <a:srgbClr val="000000"/>
                </a:solidFill>
                <a:latin typeface="Arial"/>
                <a:ea typeface="+mn-ea"/>
                <a:cs typeface="+mn-cs"/>
              </a:rPr>
              <a:t> SMA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BNC 50 </a:t>
            </a:r>
            <a:r>
              <a:rPr lang="el-GR" sz="1100" b="0" i="0" dirty="0" smtClean="0">
                <a:solidFill>
                  <a:srgbClr val="000000"/>
                </a:solidFill>
                <a:latin typeface="Arial"/>
                <a:ea typeface="+mn-ea"/>
                <a:cs typeface="+mn-cs"/>
              </a:rPr>
              <a:t>Ω</a:t>
            </a:r>
            <a:r>
              <a:rPr lang="en-US" sz="1100" b="0" i="0" dirty="0" smtClean="0">
                <a:solidFill>
                  <a:srgbClr val="000000"/>
                </a:solidFill>
                <a:latin typeface="Arial"/>
                <a:ea typeface="+mn-ea"/>
                <a:cs typeface="+mn-cs"/>
              </a:rPr>
              <a:t> standard. </a:t>
            </a:r>
            <a:r>
              <a:rPr lang="en-US" sz="1100" b="0" i="0" dirty="0" err="1" smtClean="0">
                <a:solidFill>
                  <a:srgbClr val="000000"/>
                </a:solidFill>
                <a:latin typeface="Arial"/>
                <a:ea typeface="+mn-ea"/>
                <a:cs typeface="+mn-cs"/>
              </a:rPr>
              <a:t>Cependant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souhaitez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caractéristiques</a:t>
            </a:r>
            <a:r>
              <a:rPr lang="en-US" sz="1100" b="0" i="0" dirty="0" smtClean="0">
                <a:solidFill>
                  <a:srgbClr val="000000"/>
                </a:solidFill>
                <a:latin typeface="Arial"/>
                <a:ea typeface="+mn-ea"/>
                <a:cs typeface="+mn-cs"/>
              </a:rPr>
              <a:t> d’un signal en un point précis de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circuit/conception,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utiliserez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généralement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d’oscilloscope</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smtClean="0">
                <a:solidFill>
                  <a:srgbClr val="000000"/>
                </a:solidFill>
                <a:latin typeface="Arial"/>
                <a:ea typeface="+mn-ea"/>
                <a:cs typeface="+mn-cs"/>
              </a:rPr>
              <a:t>Il </a:t>
            </a:r>
            <a:r>
              <a:rPr lang="en-US" sz="1100" b="0" i="0" dirty="0" err="1" smtClean="0">
                <a:solidFill>
                  <a:srgbClr val="000000"/>
                </a:solidFill>
                <a:latin typeface="Arial"/>
                <a:ea typeface="+mn-ea"/>
                <a:cs typeface="+mn-cs"/>
              </a:rPr>
              <a:t>existe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multitude de </a:t>
            </a:r>
            <a:r>
              <a:rPr lang="en-US" sz="1100" b="0" i="0" dirty="0" err="1" smtClean="0">
                <a:solidFill>
                  <a:srgbClr val="000000"/>
                </a:solidFill>
                <a:latin typeface="Arial"/>
                <a:ea typeface="+mn-ea"/>
                <a:cs typeface="+mn-cs"/>
              </a:rPr>
              <a:t>sondes</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différentes</a:t>
            </a:r>
            <a:r>
              <a:rPr lang="en-US" sz="1100" b="0" i="0" dirty="0" smtClean="0">
                <a:solidFill>
                  <a:srgbClr val="000000"/>
                </a:solidFill>
                <a:latin typeface="Arial"/>
                <a:ea typeface="+mn-ea"/>
                <a:cs typeface="+mn-cs"/>
              </a:rPr>
              <a:t> applications (applications haute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applications haute tension et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du courant). </a:t>
            </a:r>
            <a:r>
              <a:rPr lang="en-US" sz="1100" b="0" i="0" dirty="0" err="1" smtClean="0">
                <a:solidFill>
                  <a:srgbClr val="000000"/>
                </a:solidFill>
                <a:latin typeface="Arial"/>
                <a:ea typeface="+mn-ea"/>
                <a:cs typeface="+mn-cs"/>
              </a:rPr>
              <a:t>Cependant</a:t>
            </a:r>
            <a:r>
              <a:rPr lang="en-US" sz="1100" b="0" i="0" dirty="0" smtClean="0">
                <a:solidFill>
                  <a:srgbClr val="000000"/>
                </a:solidFill>
                <a:latin typeface="Arial"/>
                <a:ea typeface="+mn-ea"/>
                <a:cs typeface="+mn-cs"/>
              </a:rPr>
              <a:t>, le type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utilisé</a:t>
            </a:r>
            <a:r>
              <a:rPr lang="en-US" sz="1100" b="0" i="0" dirty="0" smtClean="0">
                <a:solidFill>
                  <a:srgbClr val="000000"/>
                </a:solidFill>
                <a:latin typeface="Arial"/>
                <a:ea typeface="+mn-ea"/>
                <a:cs typeface="+mn-cs"/>
              </a:rPr>
              <a:t> le plus </a:t>
            </a:r>
            <a:r>
              <a:rPr lang="en-US" sz="1100" b="0" i="0" dirty="0" err="1" smtClean="0">
                <a:solidFill>
                  <a:srgbClr val="000000"/>
                </a:solidFill>
                <a:latin typeface="Arial"/>
                <a:ea typeface="+mn-ea"/>
                <a:cs typeface="+mn-cs"/>
              </a:rPr>
              <a:t>couramment</a:t>
            </a:r>
            <a:r>
              <a:rPr lang="en-US" sz="1100" b="0" i="0" dirty="0" smtClean="0">
                <a:solidFill>
                  <a:srgbClr val="000000"/>
                </a:solidFill>
                <a:latin typeface="Arial"/>
                <a:ea typeface="+mn-ea"/>
                <a:cs typeface="+mn-cs"/>
              </a:rPr>
              <a:t> pour tester un large </a:t>
            </a:r>
            <a:r>
              <a:rPr lang="en-US" sz="1100" b="0" i="0" dirty="0" err="1" smtClean="0">
                <a:solidFill>
                  <a:srgbClr val="000000"/>
                </a:solidFill>
                <a:latin typeface="Arial"/>
                <a:ea typeface="+mn-ea"/>
                <a:cs typeface="+mn-cs"/>
              </a:rPr>
              <a:t>éventail</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désigné</a:t>
            </a:r>
            <a:r>
              <a:rPr lang="en-US" sz="1100" b="0" i="0" dirty="0" smtClean="0">
                <a:solidFill>
                  <a:srgbClr val="000000"/>
                </a:solidFill>
                <a:latin typeface="Arial"/>
                <a:ea typeface="+mn-ea"/>
                <a:cs typeface="+mn-cs"/>
              </a:rPr>
              <a:t> sous le nom de «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diviseuse</a:t>
            </a:r>
            <a:r>
              <a:rPr lang="en-US" sz="1100" b="0" i="0" dirty="0" smtClean="0">
                <a:solidFill>
                  <a:srgbClr val="000000"/>
                </a:solidFill>
                <a:latin typeface="Arial"/>
                <a:ea typeface="+mn-ea"/>
                <a:cs typeface="+mn-cs"/>
              </a:rPr>
              <a:t> de tension 10:1 passive » </a:t>
            </a:r>
            <a:r>
              <a:rPr lang="en-US" sz="1100" b="0" i="0" dirty="0" err="1" smtClean="0">
                <a:solidFill>
                  <a:srgbClr val="000000"/>
                </a:solidFill>
                <a:latin typeface="Arial"/>
                <a:ea typeface="+mn-ea"/>
                <a:cs typeface="+mn-cs"/>
              </a:rPr>
              <a:t>C’est</a:t>
            </a:r>
            <a:r>
              <a:rPr lang="en-US" sz="1100" b="0" i="0" dirty="0" smtClean="0">
                <a:solidFill>
                  <a:srgbClr val="000000"/>
                </a:solidFill>
                <a:latin typeface="Arial"/>
                <a:ea typeface="+mn-ea"/>
                <a:cs typeface="+mn-cs"/>
              </a:rPr>
              <a:t> le type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utiliserez</a:t>
            </a:r>
            <a:r>
              <a:rPr lang="en-US" sz="1100" b="0" i="0" dirty="0" smtClean="0">
                <a:solidFill>
                  <a:srgbClr val="000000"/>
                </a:solidFill>
                <a:latin typeface="Arial"/>
                <a:ea typeface="+mn-ea"/>
                <a:cs typeface="+mn-cs"/>
              </a:rPr>
              <a:t> pour la </a:t>
            </a:r>
            <a:r>
              <a:rPr lang="en-US" sz="1100" b="0" i="0" dirty="0" err="1" smtClean="0">
                <a:solidFill>
                  <a:srgbClr val="000000"/>
                </a:solidFill>
                <a:latin typeface="Arial"/>
                <a:ea typeface="+mn-ea"/>
                <a:cs typeface="+mn-cs"/>
              </a:rPr>
              <a:t>majorité</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vos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exercices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pratiques</a:t>
            </a:r>
            <a:r>
              <a:rPr lang="en-US" sz="1100" b="0" i="0" dirty="0" smtClean="0">
                <a:solidFill>
                  <a:srgbClr val="000000"/>
                </a:solidFill>
                <a:latin typeface="Arial"/>
                <a:ea typeface="+mn-ea"/>
                <a:cs typeface="+mn-cs"/>
              </a:rPr>
              <a:t>.</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Sonde</a:t>
            </a:r>
            <a:r>
              <a:rPr lang="en-US" sz="1100" b="1" i="0" dirty="0" smtClean="0">
                <a:solidFill>
                  <a:srgbClr val="000000"/>
                </a:solidFill>
                <a:latin typeface="Arial"/>
                <a:ea typeface="+mn-ea"/>
                <a:cs typeface="+mn-cs"/>
              </a:rPr>
              <a:t> </a:t>
            </a:r>
            <a:r>
              <a:rPr lang="en-US" sz="1100" b="1" i="0" dirty="0" err="1" smtClean="0">
                <a:solidFill>
                  <a:srgbClr val="000000"/>
                </a:solidFill>
                <a:latin typeface="Arial"/>
                <a:ea typeface="+mn-ea"/>
                <a:cs typeface="+mn-cs"/>
              </a:rPr>
              <a:t>diviseuse</a:t>
            </a:r>
            <a:r>
              <a:rPr lang="en-US" sz="1100" b="1" i="0" dirty="0" smtClean="0">
                <a:solidFill>
                  <a:srgbClr val="000000"/>
                </a:solidFill>
                <a:latin typeface="Arial"/>
                <a:ea typeface="+mn-ea"/>
                <a:cs typeface="+mn-cs"/>
              </a:rPr>
              <a:t> de tension 10:1 passive</a:t>
            </a:r>
          </a:p>
          <a:p>
            <a:pPr algn="l">
              <a:spcBef>
                <a:spcPts val="39600"/>
              </a:spcBef>
              <a:spcAft>
                <a:spcPts val="0"/>
              </a:spcAft>
              <a:buNone/>
            </a:pPr>
            <a:r>
              <a:rPr lang="en-US" sz="1100" b="0" i="0" dirty="0" smtClean="0">
                <a:solidFill>
                  <a:srgbClr val="000000"/>
                </a:solidFill>
                <a:latin typeface="Arial"/>
                <a:ea typeface="+mn-ea"/>
                <a:cs typeface="+mn-cs"/>
              </a:rPr>
              <a:t>Sur </a:t>
            </a:r>
            <a:r>
              <a:rPr lang="en-US" sz="1100" b="0" i="0" dirty="0" err="1" smtClean="0">
                <a:solidFill>
                  <a:srgbClr val="000000"/>
                </a:solidFill>
                <a:latin typeface="Arial"/>
                <a:ea typeface="+mn-ea"/>
                <a:cs typeface="+mn-cs"/>
              </a:rPr>
              <a:t>cette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diapositive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voir</a:t>
            </a:r>
            <a:r>
              <a:rPr lang="en-US" sz="1100" b="0" i="0" dirty="0" smtClean="0">
                <a:solidFill>
                  <a:srgbClr val="000000"/>
                </a:solidFill>
                <a:latin typeface="Arial"/>
                <a:ea typeface="+mn-ea"/>
                <a:cs typeface="+mn-cs"/>
              </a:rPr>
              <a:t> un </a:t>
            </a:r>
            <a:r>
              <a:rPr lang="en-US" sz="1100" b="0" i="0" dirty="0" err="1" smtClean="0">
                <a:solidFill>
                  <a:srgbClr val="000000"/>
                </a:solidFill>
                <a:latin typeface="Arial"/>
                <a:ea typeface="+mn-ea"/>
                <a:cs typeface="+mn-cs"/>
              </a:rPr>
              <a:t>modèle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électrique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diviseuse</a:t>
            </a:r>
            <a:r>
              <a:rPr lang="en-US" sz="1100" b="0" i="0" dirty="0" smtClean="0">
                <a:solidFill>
                  <a:srgbClr val="000000"/>
                </a:solidFill>
                <a:latin typeface="Arial"/>
                <a:ea typeface="+mn-ea"/>
                <a:cs typeface="+mn-cs"/>
              </a:rPr>
              <a:t> de tension 10:1 passive </a:t>
            </a:r>
            <a:r>
              <a:rPr lang="en-US" sz="1100" b="0" i="0" dirty="0" err="1" smtClean="0">
                <a:solidFill>
                  <a:srgbClr val="000000"/>
                </a:solidFill>
                <a:latin typeface="Arial"/>
                <a:ea typeface="+mn-ea"/>
                <a:cs typeface="+mn-cs"/>
              </a:rPr>
              <a:t>connectée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l’entrée</a:t>
            </a:r>
            <a:r>
              <a:rPr lang="en-US" sz="1100" b="0" i="0" dirty="0" smtClean="0">
                <a:solidFill>
                  <a:srgbClr val="000000"/>
                </a:solidFill>
                <a:latin typeface="Arial"/>
                <a:ea typeface="+mn-ea"/>
                <a:cs typeface="+mn-cs"/>
              </a:rPr>
              <a:t> d’un oscilloscope. </a:t>
            </a:r>
            <a:r>
              <a:rPr lang="en-US" sz="1100" b="0" i="0" dirty="0" err="1" smtClean="0">
                <a:solidFill>
                  <a:srgbClr val="000000"/>
                </a:solidFill>
                <a:latin typeface="Arial"/>
                <a:ea typeface="+mn-ea"/>
                <a:cs typeface="+mn-cs"/>
              </a:rPr>
              <a:t>L’adjectif</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passif</a:t>
            </a:r>
            <a:r>
              <a:rPr lang="en-US" sz="1100" b="0" i="0" dirty="0" smtClean="0">
                <a:solidFill>
                  <a:srgbClr val="000000"/>
                </a:solidFill>
                <a:latin typeface="Arial"/>
                <a:ea typeface="+mn-ea"/>
                <a:cs typeface="+mn-cs"/>
              </a:rPr>
              <a:t> » </a:t>
            </a:r>
            <a:r>
              <a:rPr lang="en-US" sz="1100" b="0" i="0" dirty="0" err="1" smtClean="0">
                <a:solidFill>
                  <a:srgbClr val="000000"/>
                </a:solidFill>
                <a:latin typeface="Arial"/>
                <a:ea typeface="+mn-ea"/>
                <a:cs typeface="+mn-cs"/>
              </a:rPr>
              <a:t>signifie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ne </a:t>
            </a:r>
            <a:r>
              <a:rPr lang="en-US" sz="1100" b="0" i="0" dirty="0" err="1" smtClean="0">
                <a:solidFill>
                  <a:srgbClr val="000000"/>
                </a:solidFill>
                <a:latin typeface="Arial"/>
                <a:ea typeface="+mn-ea"/>
                <a:cs typeface="+mn-cs"/>
              </a:rPr>
              <a:t>comprend</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aucun</a:t>
            </a:r>
            <a:r>
              <a:rPr lang="en-US" sz="1100" b="0" i="0" dirty="0" smtClean="0">
                <a:solidFill>
                  <a:srgbClr val="000000"/>
                </a:solidFill>
                <a:latin typeface="Arial"/>
                <a:ea typeface="+mn-ea"/>
                <a:cs typeface="+mn-cs"/>
              </a:rPr>
              <a:t> circuit </a:t>
            </a:r>
            <a:r>
              <a:rPr lang="en-US" sz="1100" b="0" i="0" dirty="0" err="1" smtClean="0">
                <a:solidFill>
                  <a:srgbClr val="000000"/>
                </a:solidFill>
                <a:latin typeface="Arial"/>
                <a:ea typeface="+mn-ea"/>
                <a:cs typeface="+mn-cs"/>
              </a:rPr>
              <a:t>actif</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des transistors et des </a:t>
            </a:r>
            <a:r>
              <a:rPr lang="en-US" sz="1100" b="0" i="0" dirty="0" err="1" smtClean="0">
                <a:solidFill>
                  <a:srgbClr val="000000"/>
                </a:solidFill>
                <a:latin typeface="Arial"/>
                <a:ea typeface="+mn-ea"/>
                <a:cs typeface="+mn-cs"/>
              </a:rPr>
              <a:t>amplificateurs</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d’autres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termes</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se compose </a:t>
            </a:r>
            <a:r>
              <a:rPr lang="en-US" sz="1100" b="0" i="0" dirty="0" err="1" smtClean="0">
                <a:solidFill>
                  <a:srgbClr val="000000"/>
                </a:solidFill>
                <a:latin typeface="Arial"/>
                <a:ea typeface="+mn-ea"/>
                <a:cs typeface="+mn-cs"/>
              </a:rPr>
              <a:t>exclusivement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d’éléments</a:t>
            </a:r>
            <a:r>
              <a:rPr lang="en-US" sz="1100" b="0" i="0" dirty="0" smtClean="0">
                <a:solidFill>
                  <a:srgbClr val="000000"/>
                </a:solidFill>
                <a:latin typeface="Arial"/>
                <a:ea typeface="+mn-ea"/>
                <a:cs typeface="+mn-cs"/>
              </a:rPr>
              <a:t> / de </a:t>
            </a:r>
            <a:r>
              <a:rPr lang="en-US" sz="1100" b="0" i="0" dirty="0" err="1" smtClean="0">
                <a:solidFill>
                  <a:srgbClr val="000000"/>
                </a:solidFill>
                <a:latin typeface="Arial"/>
                <a:ea typeface="+mn-ea"/>
                <a:cs typeface="+mn-cs"/>
              </a:rPr>
              <a:t>composants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passifs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permettant</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l’inductance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capacité</a:t>
            </a:r>
            <a:r>
              <a:rPr lang="en-US" sz="1100" b="0" i="0" dirty="0" smtClean="0">
                <a:solidFill>
                  <a:srgbClr val="000000"/>
                </a:solidFill>
                <a:latin typeface="Arial"/>
                <a:ea typeface="+mn-ea"/>
                <a:cs typeface="+mn-cs"/>
              </a:rPr>
              <a:t> et la résistance.</a:t>
            </a:r>
          </a:p>
          <a:p>
            <a:pPr algn="l">
              <a:spcBef>
                <a:spcPts val="39600"/>
              </a:spcBef>
              <a:spcAft>
                <a:spcPts val="0"/>
              </a:spcAft>
              <a:buNone/>
            </a:pPr>
            <a:r>
              <a:rPr lang="en-US" sz="1100" b="0" i="0" dirty="0" smtClean="0">
                <a:solidFill>
                  <a:srgbClr val="000000"/>
                </a:solidFill>
                <a:latin typeface="Arial"/>
                <a:ea typeface="+mn-ea"/>
                <a:cs typeface="+mn-cs"/>
              </a:rPr>
              <a:t>« 10:1 » </a:t>
            </a:r>
            <a:r>
              <a:rPr lang="en-US" sz="1100" b="0" i="0" dirty="0" err="1" smtClean="0">
                <a:solidFill>
                  <a:srgbClr val="000000"/>
                </a:solidFill>
                <a:latin typeface="Arial"/>
                <a:ea typeface="+mn-ea"/>
                <a:cs typeface="+mn-cs"/>
              </a:rPr>
              <a:t>signifie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réduit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l’amplitude</a:t>
            </a:r>
            <a:r>
              <a:rPr lang="en-US" sz="1100" b="0" i="0" dirty="0" smtClean="0">
                <a:solidFill>
                  <a:srgbClr val="000000"/>
                </a:solidFill>
                <a:latin typeface="Arial"/>
                <a:ea typeface="+mn-ea"/>
                <a:cs typeface="+mn-cs"/>
              </a:rPr>
              <a:t> du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d’un </a:t>
            </a:r>
            <a:r>
              <a:rPr lang="en-US" sz="1100" b="0" i="0" dirty="0" err="1" smtClean="0">
                <a:solidFill>
                  <a:srgbClr val="000000"/>
                </a:solidFill>
                <a:latin typeface="Arial"/>
                <a:ea typeface="+mn-ea"/>
                <a:cs typeface="+mn-cs"/>
              </a:rPr>
              <a:t>facteur</a:t>
            </a:r>
            <a:r>
              <a:rPr lang="en-US" sz="1100" b="0" i="0" dirty="0" smtClean="0">
                <a:solidFill>
                  <a:srgbClr val="000000"/>
                </a:solidFill>
                <a:latin typeface="Arial"/>
                <a:ea typeface="+mn-ea"/>
                <a:cs typeface="+mn-cs"/>
              </a:rPr>
              <a:t> 10 par le </a:t>
            </a:r>
            <a:r>
              <a:rPr lang="en-US" sz="1100" b="0" i="0" dirty="0" err="1" smtClean="0">
                <a:solidFill>
                  <a:srgbClr val="000000"/>
                </a:solidFill>
                <a:latin typeface="Arial"/>
                <a:ea typeface="+mn-ea"/>
                <a:cs typeface="+mn-cs"/>
              </a:rPr>
              <a:t>biais</a:t>
            </a:r>
            <a:r>
              <a:rPr lang="en-US" sz="1100" b="0" i="0" dirty="0" smtClean="0">
                <a:solidFill>
                  <a:srgbClr val="000000"/>
                </a:solidFill>
                <a:latin typeface="Arial"/>
                <a:ea typeface="+mn-ea"/>
                <a:cs typeface="+mn-cs"/>
              </a:rPr>
              <a:t> d’un </a:t>
            </a:r>
            <a:r>
              <a:rPr lang="en-US" sz="1100" b="0" i="0" dirty="0" err="1" smtClean="0">
                <a:solidFill>
                  <a:srgbClr val="000000"/>
                </a:solidFill>
                <a:latin typeface="Arial"/>
                <a:ea typeface="+mn-ea"/>
                <a:cs typeface="+mn-cs"/>
              </a:rPr>
              <a:t>réseau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diviseur</a:t>
            </a:r>
            <a:r>
              <a:rPr lang="en-US" sz="1100" b="0" i="0" dirty="0" smtClean="0">
                <a:solidFill>
                  <a:srgbClr val="000000"/>
                </a:solidFill>
                <a:latin typeface="Arial"/>
                <a:ea typeface="+mn-ea"/>
                <a:cs typeface="+mn-cs"/>
              </a:rPr>
              <a:t> de tension </a:t>
            </a:r>
            <a:r>
              <a:rPr lang="en-US" sz="1100" b="0" i="0" dirty="0" err="1" smtClean="0">
                <a:solidFill>
                  <a:srgbClr val="000000"/>
                </a:solidFill>
                <a:latin typeface="Arial"/>
                <a:ea typeface="+mn-ea"/>
                <a:cs typeface="+mn-cs"/>
              </a:rPr>
              <a:t>résistif</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règle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générale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l’impédance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du </a:t>
            </a:r>
            <a:r>
              <a:rPr lang="en-US" sz="1100" b="0" i="0" dirty="0" err="1" smtClean="0">
                <a:solidFill>
                  <a:srgbClr val="000000"/>
                </a:solidFill>
                <a:latin typeface="Arial"/>
                <a:ea typeface="+mn-ea"/>
                <a:cs typeface="+mn-cs"/>
              </a:rPr>
              <a:t>système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mesure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(Z de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 oscilloscope)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augmentée</a:t>
            </a:r>
            <a:r>
              <a:rPr lang="en-US" sz="1100" b="0" i="0" dirty="0" smtClean="0">
                <a:solidFill>
                  <a:srgbClr val="000000"/>
                </a:solidFill>
                <a:latin typeface="Arial"/>
                <a:ea typeface="+mn-ea"/>
                <a:cs typeface="+mn-cs"/>
              </a:rPr>
              <a:t> d’un </a:t>
            </a:r>
            <a:r>
              <a:rPr lang="en-US" sz="1100" b="0" i="0" dirty="0" err="1" smtClean="0">
                <a:solidFill>
                  <a:srgbClr val="000000"/>
                </a:solidFill>
                <a:latin typeface="Arial"/>
                <a:ea typeface="+mn-ea"/>
                <a:cs typeface="+mn-cs"/>
              </a:rPr>
              <a:t>facteur</a:t>
            </a:r>
            <a:r>
              <a:rPr lang="en-US" sz="1100" b="0" i="0" dirty="0" smtClean="0">
                <a:solidFill>
                  <a:srgbClr val="000000"/>
                </a:solidFill>
                <a:latin typeface="Arial"/>
                <a:ea typeface="+mn-ea"/>
                <a:cs typeface="+mn-cs"/>
              </a:rPr>
              <a:t> 10.</a:t>
            </a:r>
          </a:p>
          <a:p>
            <a:pPr algn="l">
              <a:spcBef>
                <a:spcPts val="39600"/>
              </a:spcBef>
              <a:spcAft>
                <a:spcPts val="0"/>
              </a:spcAft>
              <a:buNone/>
            </a:pPr>
            <a:r>
              <a:rPr lang="en-US" sz="1100" b="0" i="0" dirty="0" err="1" smtClean="0">
                <a:solidFill>
                  <a:srgbClr val="000000"/>
                </a:solidFill>
                <a:latin typeface="Arial"/>
                <a:ea typeface="+mn-ea"/>
                <a:cs typeface="+mn-cs"/>
              </a:rPr>
              <a:t>Enfin</a:t>
            </a:r>
            <a:r>
              <a:rPr lang="en-US" sz="1100" b="0" i="0" dirty="0" smtClean="0">
                <a:solidFill>
                  <a:srgbClr val="000000"/>
                </a:solidFill>
                <a:latin typeface="Arial"/>
                <a:ea typeface="+mn-ea"/>
                <a:cs typeface="+mn-cs"/>
              </a:rPr>
              <a:t>, nous </a:t>
            </a:r>
            <a:r>
              <a:rPr lang="en-US" sz="1100" b="0" i="0" dirty="0" err="1" smtClean="0">
                <a:solidFill>
                  <a:srgbClr val="000000"/>
                </a:solidFill>
                <a:latin typeface="Arial"/>
                <a:ea typeface="+mn-ea"/>
                <a:cs typeface="+mn-cs"/>
              </a:rPr>
              <a:t>attirons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votre</a:t>
            </a:r>
            <a:r>
              <a:rPr lang="en-US" sz="1100" b="0" i="0" dirty="0" smtClean="0">
                <a:solidFill>
                  <a:srgbClr val="000000"/>
                </a:solidFill>
                <a:latin typeface="Arial"/>
                <a:ea typeface="+mn-ea"/>
                <a:cs typeface="+mn-cs"/>
              </a:rPr>
              <a:t> attention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fait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toutes</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effectuées</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l’aide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type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réalisées</a:t>
            </a:r>
            <a:r>
              <a:rPr lang="en-US" sz="1100" b="0" i="0" dirty="0" smtClean="0">
                <a:solidFill>
                  <a:srgbClr val="000000"/>
                </a:solidFill>
                <a:latin typeface="Arial"/>
                <a:ea typeface="+mn-ea"/>
                <a:cs typeface="+mn-cs"/>
              </a:rPr>
              <a:t> par rapport à la </a:t>
            </a:r>
            <a:r>
              <a:rPr lang="en-US" sz="1100" b="0" i="0" dirty="0" err="1" smtClean="0">
                <a:solidFill>
                  <a:srgbClr val="000000"/>
                </a:solidFill>
                <a:latin typeface="Arial"/>
                <a:ea typeface="+mn-ea"/>
                <a:cs typeface="+mn-cs"/>
              </a:rPr>
              <a:t>terre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d’autres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termes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devez</a:t>
            </a:r>
            <a:r>
              <a:rPr lang="en-US" sz="1100" b="0" i="0" dirty="0" smtClean="0">
                <a:solidFill>
                  <a:srgbClr val="000000"/>
                </a:solidFill>
                <a:latin typeface="Arial"/>
                <a:ea typeface="+mn-ea"/>
                <a:cs typeface="+mn-cs"/>
              </a:rPr>
              <a:t> connecter </a:t>
            </a:r>
            <a:r>
              <a:rPr lang="en-US" sz="1100" b="0" i="0" dirty="0" err="1" smtClean="0">
                <a:solidFill>
                  <a:srgbClr val="000000"/>
                </a:solidFill>
                <a:latin typeface="Arial"/>
                <a:ea typeface="+mn-ea"/>
                <a:cs typeface="+mn-cs"/>
              </a:rPr>
              <a:t>l’extrémité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au point de test </a:t>
            </a:r>
            <a:r>
              <a:rPr lang="en-US" sz="1100" b="0" i="0" dirty="0" err="1" smtClean="0">
                <a:solidFill>
                  <a:srgbClr val="000000"/>
                </a:solidFill>
                <a:latin typeface="Arial"/>
                <a:ea typeface="+mn-ea"/>
                <a:cs typeface="+mn-cs"/>
              </a:rPr>
              <a:t>souhaité</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devez</a:t>
            </a:r>
            <a:r>
              <a:rPr lang="en-US" sz="1100" b="0" i="0" dirty="0" smtClean="0">
                <a:solidFill>
                  <a:srgbClr val="000000"/>
                </a:solidFill>
                <a:latin typeface="Arial"/>
                <a:ea typeface="+mn-ea"/>
                <a:cs typeface="+mn-cs"/>
              </a:rPr>
              <a:t> </a:t>
            </a:r>
            <a:r>
              <a:rPr lang="en-US" sz="1100" b="1" i="1" dirty="0" err="1" smtClean="0">
                <a:solidFill>
                  <a:srgbClr val="000000"/>
                </a:solidFill>
                <a:latin typeface="Arial"/>
                <a:ea typeface="+mn-ea"/>
                <a:cs typeface="+mn-cs"/>
              </a:rPr>
              <a:t>obligatoirement</a:t>
            </a:r>
            <a:r>
              <a:rPr lang="en-US" sz="1100" b="0" i="0" dirty="0" smtClean="0">
                <a:solidFill>
                  <a:srgbClr val="000000"/>
                </a:solidFill>
                <a:latin typeface="Arial"/>
                <a:ea typeface="+mn-ea"/>
                <a:cs typeface="+mn-cs"/>
              </a:rPr>
              <a:t> connecter le </a:t>
            </a:r>
            <a:r>
              <a:rPr lang="en-US" sz="1100" b="0" i="0" dirty="0" err="1" smtClean="0">
                <a:solidFill>
                  <a:srgbClr val="000000"/>
                </a:solidFill>
                <a:latin typeface="Arial"/>
                <a:ea typeface="+mn-ea"/>
                <a:cs typeface="+mn-cs"/>
              </a:rPr>
              <a:t>fil</a:t>
            </a:r>
            <a:r>
              <a:rPr lang="en-US" sz="1100" b="0" i="0" dirty="0" smtClean="0">
                <a:solidFill>
                  <a:srgbClr val="000000"/>
                </a:solidFill>
                <a:latin typeface="Arial"/>
                <a:ea typeface="+mn-ea"/>
                <a:cs typeface="+mn-cs"/>
              </a:rPr>
              <a:t>/la </a:t>
            </a:r>
            <a:r>
              <a:rPr lang="en-US" sz="1100" b="0" i="0" dirty="0" err="1" smtClean="0">
                <a:solidFill>
                  <a:srgbClr val="000000"/>
                </a:solidFill>
                <a:latin typeface="Arial"/>
                <a:ea typeface="+mn-ea"/>
                <a:cs typeface="+mn-cs"/>
              </a:rPr>
              <a:t>pince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terre</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à la </a:t>
            </a:r>
            <a:r>
              <a:rPr lang="en-US" sz="1100" b="0" i="0" dirty="0" err="1" smtClean="0">
                <a:solidFill>
                  <a:srgbClr val="000000"/>
                </a:solidFill>
                <a:latin typeface="Arial"/>
                <a:ea typeface="+mn-ea"/>
                <a:cs typeface="+mn-cs"/>
              </a:rPr>
              <a:t>terre</a:t>
            </a:r>
            <a:r>
              <a:rPr lang="en-US" sz="1100" b="0" i="0" dirty="0" smtClean="0">
                <a:solidFill>
                  <a:srgbClr val="000000"/>
                </a:solidFill>
                <a:latin typeface="Arial"/>
                <a:ea typeface="+mn-ea"/>
                <a:cs typeface="+mn-cs"/>
              </a:rPr>
              <a:t> du circuit. Ce type de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ne </a:t>
            </a:r>
            <a:r>
              <a:rPr lang="en-US" sz="1100" b="0" i="0" dirty="0" err="1" smtClean="0">
                <a:solidFill>
                  <a:srgbClr val="000000"/>
                </a:solidFill>
                <a:latin typeface="Arial"/>
                <a:ea typeface="+mn-ea"/>
                <a:cs typeface="+mn-cs"/>
              </a:rPr>
              <a:t>permet</a:t>
            </a:r>
            <a:r>
              <a:rPr lang="en-US" sz="1100" b="0" i="0" dirty="0" smtClean="0">
                <a:solidFill>
                  <a:srgbClr val="000000"/>
                </a:solidFill>
                <a:latin typeface="Arial"/>
                <a:ea typeface="+mn-ea"/>
                <a:cs typeface="+mn-cs"/>
              </a:rPr>
              <a:t> pas de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la tension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composants</a:t>
            </a:r>
            <a:r>
              <a:rPr lang="en-US" sz="1100" b="0" i="0" dirty="0" smtClean="0">
                <a:solidFill>
                  <a:srgbClr val="000000"/>
                </a:solidFill>
                <a:latin typeface="Arial"/>
                <a:ea typeface="+mn-ea"/>
                <a:cs typeface="+mn-cs"/>
              </a:rPr>
              <a:t> de circuit </a:t>
            </a:r>
            <a:r>
              <a:rPr lang="en-US" sz="1100" b="0" i="0" dirty="0" err="1" smtClean="0">
                <a:solidFill>
                  <a:srgbClr val="000000"/>
                </a:solidFill>
                <a:latin typeface="Arial"/>
                <a:ea typeface="+mn-ea"/>
                <a:cs typeface="+mn-cs"/>
              </a:rPr>
              <a:t>intermédiaire</a:t>
            </a:r>
            <a:r>
              <a:rPr lang="en-US" sz="1100" b="0" i="0" dirty="0" smtClean="0">
                <a:solidFill>
                  <a:srgbClr val="000000"/>
                </a:solidFill>
                <a:latin typeface="Arial"/>
                <a:ea typeface="+mn-ea"/>
                <a:cs typeface="+mn-cs"/>
              </a:rPr>
              <a:t>. Ce type de </a:t>
            </a:r>
            <a:r>
              <a:rPr lang="en-US" sz="1100" b="0" i="0" dirty="0" err="1" smtClean="0">
                <a:solidFill>
                  <a:srgbClr val="000000"/>
                </a:solidFill>
                <a:latin typeface="Arial"/>
                <a:ea typeface="+mn-ea"/>
                <a:cs typeface="+mn-cs"/>
              </a:rPr>
              <a:t>mesure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différentielle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nécessite</a:t>
            </a:r>
            <a:r>
              <a:rPr lang="en-US" sz="1100" b="0" i="0" dirty="0" smtClean="0">
                <a:solidFill>
                  <a:srgbClr val="000000"/>
                </a:solidFill>
                <a:latin typeface="Arial"/>
                <a:ea typeface="+mn-ea"/>
                <a:cs typeface="+mn-cs"/>
              </a:rPr>
              <a:t>, en </a:t>
            </a:r>
            <a:r>
              <a:rPr lang="en-US" sz="1100" b="0" i="0" dirty="0" err="1" smtClean="0">
                <a:solidFill>
                  <a:srgbClr val="000000"/>
                </a:solidFill>
                <a:latin typeface="Arial"/>
                <a:ea typeface="+mn-ea"/>
                <a:cs typeface="+mn-cs"/>
              </a:rPr>
              <a:t>effet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active </a:t>
            </a:r>
            <a:r>
              <a:rPr lang="en-US" sz="1100" b="0" i="0" dirty="0" err="1" smtClean="0">
                <a:solidFill>
                  <a:srgbClr val="000000"/>
                </a:solidFill>
                <a:latin typeface="Arial"/>
                <a:ea typeface="+mn-ea"/>
                <a:cs typeface="+mn-cs"/>
              </a:rPr>
              <a:t>différentielle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spéciale</a:t>
            </a:r>
            <a:r>
              <a:rPr lang="en-US" sz="1100" b="0" i="0" dirty="0" smtClean="0">
                <a:solidFill>
                  <a:srgbClr val="000000"/>
                </a:solidFill>
                <a:latin typeface="Arial"/>
                <a:ea typeface="+mn-ea"/>
                <a:cs typeface="+mn-cs"/>
              </a:rPr>
              <a:t>. </a:t>
            </a:r>
          </a:p>
          <a:p>
            <a:pPr algn="l">
              <a:spcBef>
                <a:spcPts val="39600"/>
              </a:spcBef>
              <a:spcAft>
                <a:spcPts val="0"/>
              </a:spcAft>
              <a:buNone/>
            </a:pPr>
            <a:r>
              <a:rPr lang="en-US" sz="1100" b="0" i="0" dirty="0" err="1" smtClean="0">
                <a:solidFill>
                  <a:srgbClr val="000000"/>
                </a:solidFill>
                <a:latin typeface="Arial"/>
                <a:ea typeface="+mn-ea"/>
                <a:cs typeface="+mn-cs"/>
              </a:rPr>
              <a:t>Notez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ne </a:t>
            </a:r>
            <a:r>
              <a:rPr lang="en-US" sz="1100" b="0" i="0" dirty="0" err="1" smtClean="0">
                <a:solidFill>
                  <a:srgbClr val="000000"/>
                </a:solidFill>
                <a:latin typeface="Arial"/>
                <a:ea typeface="+mn-ea"/>
                <a:cs typeface="+mn-cs"/>
              </a:rPr>
              <a:t>devez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jamais</a:t>
            </a:r>
            <a:r>
              <a:rPr lang="en-US" sz="1100" b="0" i="0" dirty="0" smtClean="0">
                <a:solidFill>
                  <a:srgbClr val="000000"/>
                </a:solidFill>
                <a:latin typeface="Arial"/>
                <a:ea typeface="+mn-ea"/>
                <a:cs typeface="+mn-cs"/>
              </a:rPr>
              <a:t> essayer de </a:t>
            </a:r>
            <a:r>
              <a:rPr lang="en-US" sz="1100" b="0" i="0" dirty="0" err="1" smtClean="0">
                <a:solidFill>
                  <a:srgbClr val="000000"/>
                </a:solidFill>
                <a:latin typeface="Arial"/>
                <a:ea typeface="+mn-ea"/>
                <a:cs typeface="+mn-cs"/>
              </a:rPr>
              <a:t>fermer</a:t>
            </a:r>
            <a:r>
              <a:rPr lang="en-US" sz="1100" b="0" i="0" dirty="0" smtClean="0">
                <a:solidFill>
                  <a:srgbClr val="000000"/>
                </a:solidFill>
                <a:latin typeface="Arial"/>
                <a:ea typeface="+mn-ea"/>
                <a:cs typeface="+mn-cs"/>
              </a:rPr>
              <a:t> un circuit à </a:t>
            </a:r>
            <a:r>
              <a:rPr lang="en-US" sz="1100" b="0" i="0" dirty="0" err="1" smtClean="0">
                <a:solidFill>
                  <a:srgbClr val="000000"/>
                </a:solidFill>
                <a:latin typeface="Arial"/>
                <a:ea typeface="+mn-ea"/>
                <a:cs typeface="+mn-cs"/>
              </a:rPr>
              <a:t>l’aide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d’oscilloscope</a:t>
            </a:r>
            <a:r>
              <a:rPr lang="en-US" sz="1100" b="0" i="0" dirty="0" smtClean="0">
                <a:solidFill>
                  <a:srgbClr val="000000"/>
                </a:solidFill>
                <a:latin typeface="Arial"/>
                <a:ea typeface="+mn-ea"/>
                <a:cs typeface="+mn-cs"/>
              </a:rPr>
              <a:t>.</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spcBef>
                <a:spcPts val="43200"/>
              </a:spcBef>
              <a:spcAft>
                <a:spcPts val="0"/>
              </a:spcAft>
              <a:buNone/>
            </a:pPr>
            <a:r>
              <a:rPr lang="en-US" sz="1200" b="1" i="0" dirty="0" err="1" smtClean="0">
                <a:solidFill>
                  <a:srgbClr val="000000"/>
                </a:solidFill>
                <a:latin typeface="Arial"/>
                <a:ea typeface="+mn-ea"/>
                <a:cs typeface="+mn-cs"/>
              </a:rPr>
              <a:t>Modèle</a:t>
            </a:r>
            <a:r>
              <a:rPr lang="en-US" sz="1200" b="1" i="0" dirty="0" smtClean="0">
                <a:solidFill>
                  <a:srgbClr val="000000"/>
                </a:solidFill>
                <a:latin typeface="Arial"/>
                <a:ea typeface="+mn-ea"/>
                <a:cs typeface="+mn-cs"/>
              </a:rPr>
              <a:t> </a:t>
            </a:r>
            <a:r>
              <a:rPr lang="en-US" sz="1200" b="1" i="0" dirty="0" err="1" smtClean="0">
                <a:solidFill>
                  <a:srgbClr val="000000"/>
                </a:solidFill>
                <a:latin typeface="Arial"/>
                <a:ea typeface="+mn-ea"/>
                <a:cs typeface="+mn-cs"/>
              </a:rPr>
              <a:t>basse</a:t>
            </a:r>
            <a:r>
              <a:rPr lang="en-US" sz="1200" b="1" i="0" dirty="0" smtClean="0">
                <a:solidFill>
                  <a:srgbClr val="000000"/>
                </a:solidFill>
                <a:latin typeface="Arial"/>
                <a:ea typeface="+mn-ea"/>
                <a:cs typeface="+mn-cs"/>
              </a:rPr>
              <a:t> </a:t>
            </a:r>
            <a:r>
              <a:rPr lang="en-US" sz="1200" b="1" i="0" dirty="0" err="1" smtClean="0">
                <a:solidFill>
                  <a:srgbClr val="000000"/>
                </a:solidFill>
                <a:latin typeface="Arial"/>
                <a:ea typeface="+mn-ea"/>
                <a:cs typeface="+mn-cs"/>
              </a:rPr>
              <a:t>fréquence</a:t>
            </a:r>
            <a:r>
              <a:rPr lang="en-US" sz="1200" b="1" i="0" dirty="0" smtClean="0">
                <a:solidFill>
                  <a:srgbClr val="000000"/>
                </a:solidFill>
                <a:latin typeface="Arial"/>
                <a:ea typeface="+mn-ea"/>
                <a:cs typeface="+mn-cs"/>
              </a:rPr>
              <a:t>/CC</a:t>
            </a:r>
          </a:p>
          <a:p>
            <a:pPr algn="l">
              <a:spcBef>
                <a:spcPts val="43200"/>
              </a:spcBef>
              <a:spcAft>
                <a:spcPts val="0"/>
              </a:spcAft>
              <a:buNone/>
            </a:pPr>
            <a:r>
              <a:rPr lang="en-US" sz="1200" b="0" i="0" dirty="0" err="1" smtClean="0">
                <a:solidFill>
                  <a:srgbClr val="000000"/>
                </a:solidFill>
                <a:latin typeface="Arial"/>
                <a:ea typeface="+mn-ea"/>
                <a:cs typeface="+mn-cs"/>
              </a:rPr>
              <a:t>S’agissant</a:t>
            </a:r>
            <a:r>
              <a:rPr lang="en-US" sz="1200" b="0" i="0" dirty="0" smtClean="0">
                <a:solidFill>
                  <a:srgbClr val="000000"/>
                </a:solidFill>
                <a:latin typeface="Arial"/>
                <a:ea typeface="+mn-ea"/>
                <a:cs typeface="+mn-cs"/>
              </a:rPr>
              <a:t> des applications de </a:t>
            </a:r>
            <a:r>
              <a:rPr lang="en-US" sz="1200" b="0" i="0" dirty="0" err="1" smtClean="0">
                <a:solidFill>
                  <a:srgbClr val="000000"/>
                </a:solidFill>
                <a:latin typeface="Arial"/>
                <a:ea typeface="+mn-ea"/>
                <a:cs typeface="+mn-cs"/>
              </a:rPr>
              <a:t>mesure</a:t>
            </a:r>
            <a:r>
              <a:rPr lang="en-US" sz="1200" b="0" i="0" dirty="0" smtClean="0">
                <a:solidFill>
                  <a:srgbClr val="000000"/>
                </a:solidFill>
                <a:latin typeface="Arial"/>
                <a:ea typeface="+mn-ea"/>
                <a:cs typeface="+mn-cs"/>
              </a:rPr>
              <a:t> CC </a:t>
            </a:r>
            <a:r>
              <a:rPr lang="en-US" sz="1200" b="0" i="0" dirty="0" err="1" smtClean="0">
                <a:solidFill>
                  <a:srgbClr val="000000"/>
                </a:solidFill>
                <a:latin typeface="Arial"/>
                <a:ea typeface="+mn-ea"/>
                <a:cs typeface="+mn-cs"/>
              </a:rPr>
              <a:t>ou</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basse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fréquence</a:t>
            </a:r>
            <a:r>
              <a:rPr lang="en-US" sz="1200" b="0" i="0" dirty="0" smtClean="0">
                <a:solidFill>
                  <a:srgbClr val="000000"/>
                </a:solidFill>
                <a:latin typeface="Arial"/>
                <a:ea typeface="+mn-ea"/>
                <a:cs typeface="+mn-cs"/>
              </a:rPr>
              <a:t>, le </a:t>
            </a:r>
            <a:r>
              <a:rPr lang="en-US" sz="1200" b="0" i="0" dirty="0" err="1" smtClean="0">
                <a:solidFill>
                  <a:srgbClr val="000000"/>
                </a:solidFill>
                <a:latin typeface="Arial"/>
                <a:ea typeface="+mn-ea"/>
                <a:cs typeface="+mn-cs"/>
              </a:rPr>
              <a:t>retrait</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tous</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éléments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capacitifs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illustrés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sur</a:t>
            </a:r>
            <a:r>
              <a:rPr lang="en-US" sz="1200" b="0" i="0" dirty="0" smtClean="0">
                <a:solidFill>
                  <a:srgbClr val="000000"/>
                </a:solidFill>
                <a:latin typeface="Arial"/>
                <a:ea typeface="+mn-ea"/>
                <a:cs typeface="+mn-cs"/>
              </a:rPr>
              <a:t> le </a:t>
            </a:r>
            <a:r>
              <a:rPr lang="en-US" sz="1200" b="0" i="0" dirty="0" err="1" smtClean="0">
                <a:solidFill>
                  <a:srgbClr val="000000"/>
                </a:solidFill>
                <a:latin typeface="Arial"/>
                <a:ea typeface="+mn-ea"/>
                <a:cs typeface="+mn-cs"/>
              </a:rPr>
              <a:t>modèle</a:t>
            </a:r>
            <a:r>
              <a:rPr lang="en-US" sz="1200" b="0" i="0" dirty="0" smtClean="0">
                <a:solidFill>
                  <a:srgbClr val="000000"/>
                </a:solidFill>
                <a:latin typeface="Arial"/>
                <a:ea typeface="+mn-ea"/>
                <a:cs typeface="+mn-cs"/>
              </a:rPr>
              <a:t> de la </a:t>
            </a:r>
            <a:r>
              <a:rPr lang="en-US" sz="1200" b="0" i="0" dirty="0" err="1" smtClean="0">
                <a:solidFill>
                  <a:srgbClr val="000000"/>
                </a:solidFill>
                <a:latin typeface="Arial"/>
                <a:ea typeface="+mn-ea"/>
                <a:cs typeface="+mn-cs"/>
              </a:rPr>
              <a:t>diapositive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précédente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permet</a:t>
            </a:r>
            <a:r>
              <a:rPr lang="en-US" sz="1200" b="0" i="0" dirty="0" smtClean="0">
                <a:solidFill>
                  <a:srgbClr val="000000"/>
                </a:solidFill>
                <a:latin typeface="Arial"/>
                <a:ea typeface="+mn-ea"/>
                <a:cs typeface="+mn-cs"/>
              </a:rPr>
              <a:t> de simplifier </a:t>
            </a:r>
            <a:r>
              <a:rPr lang="en-US" sz="1200" b="0" i="0" dirty="0" err="1" smtClean="0">
                <a:solidFill>
                  <a:srgbClr val="000000"/>
                </a:solidFill>
                <a:latin typeface="Arial"/>
                <a:ea typeface="+mn-ea"/>
                <a:cs typeface="+mn-cs"/>
              </a:rPr>
              <a:t>considérablement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notre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modèle</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d’oscilloscope</a:t>
            </a:r>
            <a:r>
              <a:rPr lang="en-US" sz="1200" b="0" i="0" dirty="0" smtClean="0">
                <a:solidFill>
                  <a:srgbClr val="000000"/>
                </a:solidFill>
                <a:latin typeface="Arial"/>
                <a:ea typeface="+mn-ea"/>
                <a:cs typeface="+mn-cs"/>
              </a:rPr>
              <a:t>. Il </a:t>
            </a:r>
            <a:r>
              <a:rPr lang="en-US" sz="1200" b="0" i="0" dirty="0" err="1" smtClean="0">
                <a:solidFill>
                  <a:srgbClr val="000000"/>
                </a:solidFill>
                <a:latin typeface="Arial"/>
                <a:ea typeface="+mn-ea"/>
                <a:cs typeface="+mn-cs"/>
              </a:rPr>
              <a:t>subsiste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simplement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une</a:t>
            </a:r>
            <a:r>
              <a:rPr lang="en-US" sz="1200" b="0" i="0" dirty="0" smtClean="0">
                <a:solidFill>
                  <a:srgbClr val="000000"/>
                </a:solidFill>
                <a:latin typeface="Arial"/>
                <a:ea typeface="+mn-ea"/>
                <a:cs typeface="+mn-cs"/>
              </a:rPr>
              <a:t> résistance de 9 M</a:t>
            </a:r>
            <a:r>
              <a:rPr lang="el-GR" sz="1200" b="0" i="0" dirty="0" smtClean="0">
                <a:solidFill>
                  <a:srgbClr val="000000"/>
                </a:solidFill>
                <a:latin typeface="Arial"/>
                <a:ea typeface="+mn-ea"/>
                <a:cs typeface="+mn-cs"/>
              </a:rPr>
              <a:t>Ω</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près</a:t>
            </a:r>
            <a:r>
              <a:rPr lang="en-US" sz="1200" b="0" i="0" dirty="0" smtClean="0">
                <a:solidFill>
                  <a:srgbClr val="000000"/>
                </a:solidFill>
                <a:latin typeface="Arial"/>
                <a:ea typeface="+mn-ea"/>
                <a:cs typeface="+mn-cs"/>
              </a:rPr>
              <a:t> de la pointe de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en </a:t>
            </a:r>
            <a:r>
              <a:rPr lang="en-US" sz="1200" b="0" i="0" dirty="0" err="1" smtClean="0">
                <a:solidFill>
                  <a:srgbClr val="000000"/>
                </a:solidFill>
                <a:latin typeface="Arial"/>
                <a:ea typeface="+mn-ea"/>
                <a:cs typeface="+mn-cs"/>
              </a:rPr>
              <a:t>série</a:t>
            </a:r>
            <a:r>
              <a:rPr lang="en-US" sz="1200" b="0" i="0" dirty="0" smtClean="0">
                <a:solidFill>
                  <a:srgbClr val="000000"/>
                </a:solidFill>
                <a:latin typeface="Arial"/>
                <a:ea typeface="+mn-ea"/>
                <a:cs typeface="+mn-cs"/>
              </a:rPr>
              <a:t> avec la </a:t>
            </a:r>
            <a:r>
              <a:rPr lang="en-US" sz="1200" b="0" i="0" dirty="0" err="1" smtClean="0">
                <a:solidFill>
                  <a:srgbClr val="000000"/>
                </a:solidFill>
                <a:latin typeface="Arial"/>
                <a:ea typeface="+mn-ea"/>
                <a:cs typeface="+mn-cs"/>
              </a:rPr>
              <a:t>terminaison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1 M</a:t>
            </a:r>
            <a:r>
              <a:rPr lang="el-GR" sz="1200" b="0" i="0" dirty="0" smtClean="0">
                <a:solidFill>
                  <a:srgbClr val="000000"/>
                </a:solidFill>
                <a:latin typeface="Arial"/>
                <a:ea typeface="+mn-ea"/>
                <a:cs typeface="+mn-cs"/>
              </a:rPr>
              <a:t>Ω</a:t>
            </a:r>
            <a:r>
              <a:rPr lang="en-US" sz="1200" b="0" i="0" dirty="0" smtClean="0">
                <a:solidFill>
                  <a:srgbClr val="000000"/>
                </a:solidFill>
                <a:latin typeface="Arial"/>
                <a:ea typeface="+mn-ea"/>
                <a:cs typeface="+mn-cs"/>
              </a:rPr>
              <a:t> standard de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En </a:t>
            </a:r>
            <a:r>
              <a:rPr lang="en-US" sz="1200" b="0" i="0" dirty="0" err="1" smtClean="0">
                <a:solidFill>
                  <a:srgbClr val="000000"/>
                </a:solidFill>
                <a:latin typeface="Arial"/>
                <a:ea typeface="+mn-ea"/>
                <a:cs typeface="+mn-cs"/>
              </a:rPr>
              <a:t>appliquant</a:t>
            </a:r>
            <a:r>
              <a:rPr lang="en-US" sz="1200" b="0" i="0" dirty="0" smtClean="0">
                <a:solidFill>
                  <a:srgbClr val="000000"/>
                </a:solidFill>
                <a:latin typeface="Arial"/>
                <a:ea typeface="+mn-ea"/>
                <a:cs typeface="+mn-cs"/>
              </a:rPr>
              <a:t> la </a:t>
            </a:r>
            <a:r>
              <a:rPr lang="en-US" sz="1200" b="0" i="0" dirty="0" err="1" smtClean="0">
                <a:solidFill>
                  <a:srgbClr val="000000"/>
                </a:solidFill>
                <a:latin typeface="Arial"/>
                <a:ea typeface="+mn-ea"/>
                <a:cs typeface="+mn-cs"/>
              </a:rPr>
              <a:t>loi</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d’Ohm</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vous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pouvez</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voir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la tension du signal au </a:t>
            </a:r>
            <a:r>
              <a:rPr lang="en-US" sz="1200" b="0" i="0" dirty="0" err="1" smtClean="0">
                <a:solidFill>
                  <a:srgbClr val="000000"/>
                </a:solidFill>
                <a:latin typeface="Arial"/>
                <a:ea typeface="+mn-ea"/>
                <a:cs typeface="+mn-cs"/>
              </a:rPr>
              <a:t>niveau</a:t>
            </a:r>
            <a:r>
              <a:rPr lang="en-US" sz="1200" b="0" i="0" dirty="0" smtClean="0">
                <a:solidFill>
                  <a:srgbClr val="000000"/>
                </a:solidFill>
                <a:latin typeface="Arial"/>
                <a:ea typeface="+mn-ea"/>
                <a:cs typeface="+mn-cs"/>
              </a:rPr>
              <a:t> du </a:t>
            </a:r>
            <a:r>
              <a:rPr lang="en-US" sz="1200" b="0" i="0" dirty="0" err="1" smtClean="0">
                <a:solidFill>
                  <a:srgbClr val="000000"/>
                </a:solidFill>
                <a:latin typeface="Arial"/>
                <a:ea typeface="+mn-ea"/>
                <a:cs typeface="+mn-cs"/>
              </a:rPr>
              <a:t>connecteur</a:t>
            </a:r>
            <a:r>
              <a:rPr lang="en-US" sz="1200" b="0" i="0" dirty="0" smtClean="0">
                <a:solidFill>
                  <a:srgbClr val="000000"/>
                </a:solidFill>
                <a:latin typeface="Arial"/>
                <a:ea typeface="+mn-ea"/>
                <a:cs typeface="+mn-cs"/>
              </a:rPr>
              <a:t> BNC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correspondra</a:t>
            </a:r>
            <a:r>
              <a:rPr lang="en-US" sz="1200" b="0" i="0" dirty="0" smtClean="0">
                <a:solidFill>
                  <a:srgbClr val="000000"/>
                </a:solidFill>
                <a:latin typeface="Arial"/>
                <a:ea typeface="+mn-ea"/>
                <a:cs typeface="+mn-cs"/>
              </a:rPr>
              <a:t> à 1/10</a:t>
            </a:r>
            <a:r>
              <a:rPr lang="en-US" sz="1200" b="0" i="0" baseline="30000" dirty="0" smtClean="0">
                <a:solidFill>
                  <a:srgbClr val="000000"/>
                </a:solidFill>
                <a:latin typeface="Arial"/>
                <a:ea typeface="+mn-ea"/>
                <a:cs typeface="+mn-cs"/>
              </a:rPr>
              <a:t>e</a:t>
            </a:r>
            <a:r>
              <a:rPr lang="en-US" sz="1200" b="0" i="0" dirty="0" smtClean="0">
                <a:solidFill>
                  <a:srgbClr val="000000"/>
                </a:solidFill>
                <a:latin typeface="Arial"/>
                <a:ea typeface="+mn-ea"/>
                <a:cs typeface="+mn-cs"/>
              </a:rPr>
              <a:t> de la tension au </a:t>
            </a:r>
            <a:r>
              <a:rPr lang="en-US" sz="1200" b="0" i="0" dirty="0" err="1" smtClean="0">
                <a:solidFill>
                  <a:srgbClr val="000000"/>
                </a:solidFill>
                <a:latin typeface="Arial"/>
                <a:ea typeface="+mn-ea"/>
                <a:cs typeface="+mn-cs"/>
              </a:rPr>
              <a:t>niveau</a:t>
            </a:r>
            <a:r>
              <a:rPr lang="en-US" sz="1200" b="0" i="0" dirty="0" smtClean="0">
                <a:solidFill>
                  <a:srgbClr val="000000"/>
                </a:solidFill>
                <a:latin typeface="Arial"/>
                <a:ea typeface="+mn-ea"/>
                <a:cs typeface="+mn-cs"/>
              </a:rPr>
              <a:t> de la pointe de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a:t>
            </a:r>
          </a:p>
          <a:p>
            <a:pPr algn="l">
              <a:spcBef>
                <a:spcPts val="0"/>
              </a:spcBef>
              <a:spcAft>
                <a:spcPts val="0"/>
              </a:spcAft>
              <a:buNone/>
            </a:pPr>
            <a:endParaRPr lang="en-US" dirty="0" smtClean="0"/>
          </a:p>
          <a:p>
            <a:pPr algn="l">
              <a:spcBef>
                <a:spcPts val="43200"/>
              </a:spcBef>
              <a:spcAft>
                <a:spcPts val="0"/>
              </a:spcAft>
              <a:buNone/>
            </a:pP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a:t>
            </a:r>
            <a:r>
              <a:rPr lang="en-US" sz="1200" b="0" i="0" baseline="-25000" dirty="0" err="1" smtClean="0">
                <a:solidFill>
                  <a:srgbClr val="000000"/>
                </a:solidFill>
                <a:latin typeface="Arial"/>
                <a:ea typeface="+mn-ea"/>
                <a:cs typeface="+mn-cs"/>
              </a:rPr>
              <a:t>oscilloscope</a:t>
            </a:r>
            <a:r>
              <a:rPr lang="en-US" sz="1200" b="0" i="0" baseline="-25000" dirty="0" smtClean="0">
                <a:solidFill>
                  <a:srgbClr val="000000"/>
                </a:solidFill>
                <a:latin typeface="Arial"/>
                <a:ea typeface="+mn-ea"/>
                <a:cs typeface="+mn-cs"/>
              </a:rPr>
              <a:t> </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a:t>
            </a:r>
            <a:r>
              <a:rPr lang="en-US" sz="1200" b="0" i="0" baseline="-25000" dirty="0" err="1" smtClean="0">
                <a:solidFill>
                  <a:srgbClr val="000000"/>
                </a:solidFill>
                <a:latin typeface="Arial"/>
                <a:ea typeface="+mn-ea"/>
                <a:cs typeface="+mn-cs"/>
              </a:rPr>
              <a:t>pointe</a:t>
            </a:r>
            <a:r>
              <a:rPr lang="en-US" sz="1200" b="0" i="0" dirty="0" smtClean="0">
                <a:solidFill>
                  <a:srgbClr val="000000"/>
                </a:solidFill>
                <a:latin typeface="Arial"/>
                <a:ea typeface="+mn-ea"/>
                <a:cs typeface="+mn-cs"/>
              </a:rPr>
              <a:t> x 1M</a:t>
            </a:r>
            <a:r>
              <a:rPr lang="el-GR" sz="1200" b="0" i="0" dirty="0" smtClean="0">
                <a:solidFill>
                  <a:srgbClr val="000000"/>
                </a:solidFill>
                <a:latin typeface="Arial"/>
                <a:ea typeface="+mn-ea"/>
                <a:cs typeface="+mn-cs"/>
              </a:rPr>
              <a:t>Ω</a:t>
            </a:r>
            <a:r>
              <a:rPr lang="en-US" sz="1200" b="0" i="0" dirty="0" smtClean="0">
                <a:solidFill>
                  <a:srgbClr val="000000"/>
                </a:solidFill>
                <a:latin typeface="Arial"/>
                <a:ea typeface="+mn-ea"/>
                <a:cs typeface="+mn-cs"/>
              </a:rPr>
              <a:t>/(1M</a:t>
            </a:r>
            <a:r>
              <a:rPr lang="el-GR" sz="1200" b="0" i="0" dirty="0" smtClean="0">
                <a:solidFill>
                  <a:srgbClr val="000000"/>
                </a:solidFill>
                <a:latin typeface="Arial"/>
                <a:ea typeface="+mn-ea"/>
                <a:cs typeface="+mn-cs"/>
              </a:rPr>
              <a:t>Ω</a:t>
            </a:r>
            <a:r>
              <a:rPr lang="en-US" sz="1200" b="0" i="0" dirty="0" smtClean="0">
                <a:solidFill>
                  <a:srgbClr val="000000"/>
                </a:solidFill>
                <a:latin typeface="Arial"/>
                <a:ea typeface="+mn-ea"/>
                <a:cs typeface="+mn-cs"/>
              </a:rPr>
              <a:t> + 9M</a:t>
            </a:r>
            <a:r>
              <a:rPr lang="el-GR" sz="1200" b="0" i="0" dirty="0" smtClean="0">
                <a:solidFill>
                  <a:srgbClr val="000000"/>
                </a:solidFill>
                <a:latin typeface="Arial"/>
                <a:ea typeface="+mn-ea"/>
                <a:cs typeface="+mn-cs"/>
              </a:rPr>
              <a:t>Ω</a:t>
            </a:r>
            <a:r>
              <a:rPr lang="en-US" sz="1200" b="0" i="0" dirty="0" smtClean="0">
                <a:solidFill>
                  <a:srgbClr val="000000"/>
                </a:solidFill>
                <a:latin typeface="Arial"/>
                <a:ea typeface="+mn-ea"/>
                <a:cs typeface="+mn-cs"/>
              </a:rPr>
              <a:t>)</a:t>
            </a:r>
          </a:p>
          <a:p>
            <a:pPr algn="l">
              <a:spcBef>
                <a:spcPts val="0"/>
              </a:spcBef>
              <a:spcAft>
                <a:spcPts val="0"/>
              </a:spcAft>
              <a:buNone/>
            </a:pPr>
            <a:endParaRPr lang="en-US" dirty="0" smtClean="0"/>
          </a:p>
          <a:p>
            <a:pPr algn="l">
              <a:spcBef>
                <a:spcPts val="43200"/>
              </a:spcBef>
              <a:spcAft>
                <a:spcPts val="0"/>
              </a:spcAft>
              <a:buNone/>
            </a:pPr>
            <a:r>
              <a:rPr lang="en-US" sz="1200" b="0" i="0" dirty="0" smtClean="0">
                <a:solidFill>
                  <a:srgbClr val="000000"/>
                </a:solidFill>
                <a:latin typeface="Arial"/>
                <a:ea typeface="+mn-ea"/>
                <a:cs typeface="+mn-cs"/>
              </a:rPr>
              <a:t>Sur la </a:t>
            </a:r>
            <a:r>
              <a:rPr lang="en-US" sz="1200" b="0" i="0" dirty="0" err="1" smtClean="0">
                <a:solidFill>
                  <a:srgbClr val="000000"/>
                </a:solidFill>
                <a:latin typeface="Arial"/>
                <a:ea typeface="+mn-ea"/>
                <a:cs typeface="+mn-cs"/>
              </a:rPr>
              <a:t>plupart</a:t>
            </a:r>
            <a:r>
              <a:rPr lang="en-US" sz="1200" b="0" i="0" dirty="0" smtClean="0">
                <a:solidFill>
                  <a:srgbClr val="000000"/>
                </a:solidFill>
                <a:latin typeface="Arial"/>
                <a:ea typeface="+mn-ea"/>
                <a:cs typeface="+mn-cs"/>
              </a:rPr>
              <a:t> des oscilloscopes </a:t>
            </a:r>
            <a:r>
              <a:rPr lang="en-US" sz="1200" b="0" i="0" dirty="0" err="1" smtClean="0">
                <a:solidFill>
                  <a:srgbClr val="000000"/>
                </a:solidFill>
                <a:latin typeface="Arial"/>
                <a:ea typeface="+mn-ea"/>
                <a:cs typeface="+mn-cs"/>
              </a:rPr>
              <a:t>modernes</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facteurs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d’atténuation</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compensent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automatiquement</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mesures</a:t>
            </a:r>
            <a:r>
              <a:rPr lang="en-US" sz="1200" b="0" i="0" dirty="0" smtClean="0">
                <a:solidFill>
                  <a:srgbClr val="000000"/>
                </a:solidFill>
                <a:latin typeface="Arial"/>
                <a:ea typeface="+mn-ea"/>
                <a:cs typeface="+mn-cs"/>
              </a:rPr>
              <a:t> de tension, de </a:t>
            </a:r>
            <a:r>
              <a:rPr lang="en-US" sz="1200" b="0" i="0" dirty="0" err="1" smtClean="0">
                <a:solidFill>
                  <a:srgbClr val="000000"/>
                </a:solidFill>
                <a:latin typeface="Arial"/>
                <a:ea typeface="+mn-ea"/>
                <a:cs typeface="+mn-cs"/>
              </a:rPr>
              <a:t>telle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sorte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qu’elles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soient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indiquées</a:t>
            </a:r>
            <a:r>
              <a:rPr lang="en-US" sz="1200" b="0" i="0" dirty="0" smtClean="0">
                <a:solidFill>
                  <a:srgbClr val="000000"/>
                </a:solidFill>
                <a:latin typeface="Arial"/>
                <a:ea typeface="+mn-ea"/>
                <a:cs typeface="+mn-cs"/>
              </a:rPr>
              <a:t> par rapport à la pointe de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Certains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modèles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série</a:t>
            </a:r>
            <a:r>
              <a:rPr lang="en-US" sz="1200" b="0" i="0" dirty="0" smtClean="0">
                <a:solidFill>
                  <a:srgbClr val="000000"/>
                </a:solidFill>
                <a:latin typeface="Arial"/>
                <a:ea typeface="+mn-ea"/>
                <a:cs typeface="+mn-cs"/>
              </a:rPr>
              <a:t> 3000 X </a:t>
            </a:r>
            <a:r>
              <a:rPr lang="en-US" sz="1200" b="0" i="0" dirty="0" err="1" smtClean="0">
                <a:solidFill>
                  <a:srgbClr val="000000"/>
                </a:solidFill>
                <a:latin typeface="Arial"/>
                <a:ea typeface="+mn-ea"/>
                <a:cs typeface="+mn-cs"/>
              </a:rPr>
              <a:t>d’Keysight</a:t>
            </a:r>
            <a:r>
              <a:rPr lang="en-US" sz="1200" b="0" i="0" dirty="0" smtClean="0">
                <a:solidFill>
                  <a:srgbClr val="000000"/>
                </a:solidFill>
                <a:latin typeface="Arial"/>
                <a:ea typeface="+mn-ea"/>
                <a:cs typeface="+mn-cs"/>
              </a:rPr>
              <a:t>, par </a:t>
            </a:r>
            <a:r>
              <a:rPr lang="en-US" sz="1200" b="0" i="0" dirty="0" err="1" smtClean="0">
                <a:solidFill>
                  <a:srgbClr val="000000"/>
                </a:solidFill>
                <a:latin typeface="Arial"/>
                <a:ea typeface="+mn-ea"/>
                <a:cs typeface="+mn-cs"/>
              </a:rPr>
              <a:t>exemple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détectent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automatiquement</a:t>
            </a:r>
            <a:r>
              <a:rPr lang="en-US" sz="1200" b="0" i="0" dirty="0" smtClean="0">
                <a:solidFill>
                  <a:srgbClr val="000000"/>
                </a:solidFill>
                <a:latin typeface="Arial"/>
                <a:ea typeface="+mn-ea"/>
                <a:cs typeface="+mn-cs"/>
              </a:rPr>
              <a:t> la </a:t>
            </a:r>
            <a:r>
              <a:rPr lang="en-US" sz="1200" b="0" i="0" dirty="0" err="1" smtClean="0">
                <a:solidFill>
                  <a:srgbClr val="000000"/>
                </a:solidFill>
                <a:latin typeface="Arial"/>
                <a:ea typeface="+mn-ea"/>
                <a:cs typeface="+mn-cs"/>
              </a:rPr>
              <a:t>connexion</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d’une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10:1. Sur </a:t>
            </a:r>
            <a:r>
              <a:rPr lang="en-US" sz="1200" b="0" i="0" dirty="0" err="1" smtClean="0">
                <a:solidFill>
                  <a:srgbClr val="000000"/>
                </a:solidFill>
                <a:latin typeface="Arial"/>
                <a:ea typeface="+mn-ea"/>
                <a:cs typeface="+mn-cs"/>
              </a:rPr>
              <a:t>certains</a:t>
            </a:r>
            <a:r>
              <a:rPr lang="en-US" sz="1200" b="0" i="0" dirty="0" smtClean="0">
                <a:solidFill>
                  <a:srgbClr val="000000"/>
                </a:solidFill>
                <a:latin typeface="Arial"/>
                <a:ea typeface="+mn-ea"/>
                <a:cs typeface="+mn-cs"/>
              </a:rPr>
              <a:t> oscilloscopes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gamme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tels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que</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modèles</a:t>
            </a:r>
            <a:r>
              <a:rPr lang="en-US" sz="1200" b="0" i="0" dirty="0" smtClean="0">
                <a:solidFill>
                  <a:srgbClr val="000000"/>
                </a:solidFill>
                <a:latin typeface="Arial"/>
                <a:ea typeface="+mn-ea"/>
                <a:cs typeface="+mn-cs"/>
              </a:rPr>
              <a:t> de la </a:t>
            </a:r>
            <a:r>
              <a:rPr lang="en-US" sz="1200" b="0" i="0" dirty="0" err="1" smtClean="0">
                <a:solidFill>
                  <a:srgbClr val="000000"/>
                </a:solidFill>
                <a:latin typeface="Arial"/>
                <a:ea typeface="+mn-ea"/>
                <a:cs typeface="+mn-cs"/>
              </a:rPr>
              <a:t>série</a:t>
            </a:r>
            <a:r>
              <a:rPr lang="en-US" sz="1200" b="0" i="0" dirty="0" smtClean="0">
                <a:solidFill>
                  <a:srgbClr val="000000"/>
                </a:solidFill>
                <a:latin typeface="Arial"/>
                <a:ea typeface="+mn-ea"/>
                <a:cs typeface="+mn-cs"/>
              </a:rPr>
              <a:t> 2000 X </a:t>
            </a:r>
            <a:r>
              <a:rPr lang="en-US" sz="1200" b="0" i="0" dirty="0" err="1" smtClean="0">
                <a:solidFill>
                  <a:srgbClr val="000000"/>
                </a:solidFill>
                <a:latin typeface="Arial"/>
                <a:ea typeface="+mn-ea"/>
                <a:cs typeface="+mn-cs"/>
              </a:rPr>
              <a:t>d’Keysight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l’opérateur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doit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saisir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manuellement</a:t>
            </a:r>
            <a:r>
              <a:rPr lang="en-US" sz="1200" b="0" i="0" dirty="0" smtClean="0">
                <a:solidFill>
                  <a:srgbClr val="000000"/>
                </a:solidFill>
                <a:latin typeface="Arial"/>
                <a:ea typeface="+mn-ea"/>
                <a:cs typeface="+mn-cs"/>
              </a:rPr>
              <a:t> le </a:t>
            </a:r>
            <a:r>
              <a:rPr lang="en-US" sz="1200" b="0" i="0" dirty="0" err="1" smtClean="0">
                <a:solidFill>
                  <a:srgbClr val="000000"/>
                </a:solidFill>
                <a:latin typeface="Arial"/>
                <a:ea typeface="+mn-ea"/>
                <a:cs typeface="+mn-cs"/>
              </a:rPr>
              <a:t>facteur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d’atténuation</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Une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fois</a:t>
            </a:r>
            <a:r>
              <a:rPr lang="en-US" sz="1200" b="0" i="0" dirty="0" smtClean="0">
                <a:solidFill>
                  <a:srgbClr val="000000"/>
                </a:solidFill>
                <a:latin typeface="Arial"/>
                <a:ea typeface="+mn-ea"/>
                <a:cs typeface="+mn-cs"/>
              </a:rPr>
              <a:t> le </a:t>
            </a:r>
            <a:r>
              <a:rPr lang="en-US" sz="1200" b="0" i="0" dirty="0" err="1" smtClean="0">
                <a:solidFill>
                  <a:srgbClr val="000000"/>
                </a:solidFill>
                <a:latin typeface="Arial"/>
                <a:ea typeface="+mn-ea"/>
                <a:cs typeface="+mn-cs"/>
              </a:rPr>
              <a:t>facteur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d’atténuation</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détecté</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automatiquement</a:t>
            </a:r>
            <a:r>
              <a:rPr lang="en-US" sz="1200" b="0" i="0" dirty="0" smtClean="0">
                <a:solidFill>
                  <a:srgbClr val="000000"/>
                </a:solidFill>
                <a:latin typeface="Arial"/>
                <a:ea typeface="+mn-ea"/>
                <a:cs typeface="+mn-cs"/>
              </a:rPr>
              <a:t> par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ou</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saisi</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manuellement</a:t>
            </a:r>
            <a:r>
              <a:rPr lang="en-US" sz="1200" b="0" i="0" dirty="0" smtClean="0">
                <a:solidFill>
                  <a:srgbClr val="000000"/>
                </a:solidFill>
                <a:latin typeface="Arial"/>
                <a:ea typeface="+mn-ea"/>
                <a:cs typeface="+mn-cs"/>
              </a:rPr>
              <a:t> par </a:t>
            </a:r>
            <a:r>
              <a:rPr lang="en-US" sz="1200" b="0" i="0" dirty="0" err="1" smtClean="0">
                <a:solidFill>
                  <a:srgbClr val="000000"/>
                </a:solidFill>
                <a:latin typeface="Arial"/>
                <a:ea typeface="+mn-ea"/>
                <a:cs typeface="+mn-cs"/>
              </a:rPr>
              <a:t>l’opérateur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l’instrument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fournit</a:t>
            </a:r>
            <a:r>
              <a:rPr lang="en-US" sz="1200" b="0" i="0" dirty="0" smtClean="0">
                <a:solidFill>
                  <a:srgbClr val="000000"/>
                </a:solidFill>
                <a:latin typeface="Arial"/>
                <a:ea typeface="+mn-ea"/>
                <a:cs typeface="+mn-cs"/>
              </a:rPr>
              <a:t> des lectures </a:t>
            </a:r>
            <a:r>
              <a:rPr lang="en-US" sz="1200" b="0" i="0" dirty="0" err="1" smtClean="0">
                <a:solidFill>
                  <a:srgbClr val="000000"/>
                </a:solidFill>
                <a:latin typeface="Arial"/>
                <a:ea typeface="+mn-ea"/>
                <a:cs typeface="+mn-cs"/>
              </a:rPr>
              <a:t>compensées</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toutes</a:t>
            </a:r>
            <a:r>
              <a:rPr lang="en-US" sz="1200" b="0" i="0" dirty="0" smtClean="0">
                <a:solidFill>
                  <a:srgbClr val="000000"/>
                </a:solidFill>
                <a:latin typeface="Arial"/>
                <a:ea typeface="+mn-ea"/>
                <a:cs typeface="+mn-cs"/>
              </a:rPr>
              <a:t> les </a:t>
            </a:r>
            <a:r>
              <a:rPr lang="en-US" sz="1200" b="0" i="0" dirty="0" err="1" smtClean="0">
                <a:solidFill>
                  <a:srgbClr val="000000"/>
                </a:solidFill>
                <a:latin typeface="Arial"/>
                <a:ea typeface="+mn-ea"/>
                <a:cs typeface="+mn-cs"/>
              </a:rPr>
              <a:t>mesures</a:t>
            </a:r>
            <a:r>
              <a:rPr lang="en-US" sz="1200" b="0" i="0" dirty="0" smtClean="0">
                <a:solidFill>
                  <a:srgbClr val="000000"/>
                </a:solidFill>
                <a:latin typeface="Arial"/>
                <a:ea typeface="+mn-ea"/>
                <a:cs typeface="+mn-cs"/>
              </a:rPr>
              <a:t> de tension. Par </a:t>
            </a:r>
            <a:r>
              <a:rPr lang="en-US" sz="1200" b="0" i="0" dirty="0" err="1" smtClean="0">
                <a:solidFill>
                  <a:srgbClr val="000000"/>
                </a:solidFill>
                <a:latin typeface="Arial"/>
                <a:ea typeface="+mn-ea"/>
                <a:cs typeface="+mn-cs"/>
              </a:rPr>
              <a:t>exemple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si</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vous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connectez</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une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10:1 à </a:t>
            </a:r>
            <a:r>
              <a:rPr lang="en-US" sz="1200" b="0" i="0" dirty="0" err="1" smtClean="0">
                <a:solidFill>
                  <a:srgbClr val="000000"/>
                </a:solidFill>
                <a:latin typeface="Arial"/>
                <a:ea typeface="+mn-ea"/>
                <a:cs typeface="+mn-cs"/>
              </a:rPr>
              <a:t>une</a:t>
            </a:r>
            <a:r>
              <a:rPr lang="en-US" sz="1200" b="0" i="0" dirty="0" smtClean="0">
                <a:solidFill>
                  <a:srgbClr val="000000"/>
                </a:solidFill>
                <a:latin typeface="Arial"/>
                <a:ea typeface="+mn-ea"/>
                <a:cs typeface="+mn-cs"/>
              </a:rPr>
              <a:t> alimentation 5 </a:t>
            </a:r>
            <a:r>
              <a:rPr lang="en-US" sz="1200" b="0" i="0" dirty="0" err="1" smtClean="0">
                <a:solidFill>
                  <a:srgbClr val="000000"/>
                </a:solidFill>
                <a:latin typeface="Arial"/>
                <a:ea typeface="+mn-ea"/>
                <a:cs typeface="+mn-cs"/>
              </a:rPr>
              <a:t>Vcc</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l’oscilloscope</a:t>
            </a:r>
            <a:r>
              <a:rPr lang="en-US" sz="1200" b="0" i="0" dirty="0" smtClean="0">
                <a:solidFill>
                  <a:srgbClr val="000000"/>
                </a:solidFill>
                <a:latin typeface="Arial"/>
                <a:ea typeface="+mn-ea"/>
                <a:cs typeface="+mn-cs"/>
              </a:rPr>
              <a:t> « </a:t>
            </a:r>
            <a:r>
              <a:rPr lang="en-US" sz="1200" b="0" i="0" dirty="0" err="1" smtClean="0">
                <a:solidFill>
                  <a:srgbClr val="000000"/>
                </a:solidFill>
                <a:latin typeface="Arial"/>
                <a:ea typeface="+mn-ea"/>
                <a:cs typeface="+mn-cs"/>
              </a:rPr>
              <a:t>voit</a:t>
            </a:r>
            <a:r>
              <a:rPr lang="en-US" sz="1200" b="0" i="0" dirty="0" smtClean="0">
                <a:solidFill>
                  <a:srgbClr val="000000"/>
                </a:solidFill>
                <a:latin typeface="Arial"/>
                <a:ea typeface="+mn-ea"/>
                <a:cs typeface="+mn-cs"/>
              </a:rPr>
              <a:t> » en </a:t>
            </a:r>
            <a:r>
              <a:rPr lang="en-US" sz="1200" b="0" i="0" dirty="0" err="1" smtClean="0">
                <a:solidFill>
                  <a:srgbClr val="000000"/>
                </a:solidFill>
                <a:latin typeface="Arial"/>
                <a:ea typeface="+mn-ea"/>
                <a:cs typeface="+mn-cs"/>
              </a:rPr>
              <a:t>réalité</a:t>
            </a:r>
            <a:r>
              <a:rPr lang="en-US" sz="1200" b="0" i="0" dirty="0" smtClean="0">
                <a:solidFill>
                  <a:srgbClr val="000000"/>
                </a:solidFill>
                <a:latin typeface="Arial"/>
                <a:ea typeface="+mn-ea"/>
                <a:cs typeface="+mn-cs"/>
              </a:rPr>
              <a:t> un signal de 0,5 </a:t>
            </a:r>
            <a:r>
              <a:rPr lang="en-US" sz="1200" b="0" i="0" dirty="0" err="1" smtClean="0">
                <a:solidFill>
                  <a:srgbClr val="000000"/>
                </a:solidFill>
                <a:latin typeface="Arial"/>
                <a:ea typeface="+mn-ea"/>
                <a:cs typeface="+mn-cs"/>
              </a:rPr>
              <a:t>Vcc</a:t>
            </a:r>
            <a:r>
              <a:rPr lang="en-US" sz="1200" b="0" i="0" dirty="0" smtClean="0">
                <a:solidFill>
                  <a:srgbClr val="000000"/>
                </a:solidFill>
                <a:latin typeface="Arial"/>
                <a:ea typeface="+mn-ea"/>
                <a:cs typeface="+mn-cs"/>
              </a:rPr>
              <a:t> au </a:t>
            </a:r>
            <a:r>
              <a:rPr lang="en-US" sz="1200" b="0" i="0" dirty="0" err="1" smtClean="0">
                <a:solidFill>
                  <a:srgbClr val="000000"/>
                </a:solidFill>
                <a:latin typeface="Arial"/>
                <a:ea typeface="+mn-ea"/>
                <a:cs typeface="+mn-cs"/>
              </a:rPr>
              <a:t>niveau</a:t>
            </a:r>
            <a:r>
              <a:rPr lang="en-US" sz="1200" b="0" i="0" dirty="0" smtClean="0">
                <a:solidFill>
                  <a:srgbClr val="000000"/>
                </a:solidFill>
                <a:latin typeface="Arial"/>
                <a:ea typeface="+mn-ea"/>
                <a:cs typeface="+mn-cs"/>
              </a:rPr>
              <a:t> de son </a:t>
            </a:r>
            <a:r>
              <a:rPr lang="en-US" sz="1200" b="0" i="0" dirty="0" err="1" smtClean="0">
                <a:solidFill>
                  <a:srgbClr val="000000"/>
                </a:solidFill>
                <a:latin typeface="Arial"/>
                <a:ea typeface="+mn-ea"/>
                <a:cs typeface="+mn-cs"/>
              </a:rPr>
              <a:t>connecteur</a:t>
            </a:r>
            <a:r>
              <a:rPr lang="en-US" sz="1200" b="0" i="0" dirty="0" smtClean="0">
                <a:solidFill>
                  <a:srgbClr val="000000"/>
                </a:solidFill>
                <a:latin typeface="Arial"/>
                <a:ea typeface="+mn-ea"/>
                <a:cs typeface="+mn-cs"/>
              </a:rPr>
              <a:t> BNC </a:t>
            </a:r>
            <a:r>
              <a:rPr lang="en-US" sz="1200" b="0" i="0" dirty="0" err="1" smtClean="0">
                <a:solidFill>
                  <a:srgbClr val="000000"/>
                </a:solidFill>
                <a:latin typeface="Arial"/>
                <a:ea typeface="+mn-ea"/>
                <a:cs typeface="+mn-cs"/>
              </a:rPr>
              <a:t>d’entrée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Cependant</a:t>
            </a:r>
            <a:r>
              <a:rPr lang="en-US" sz="1200" b="0" i="0" dirty="0" smtClean="0">
                <a:solidFill>
                  <a:srgbClr val="000000"/>
                </a:solidFill>
                <a:latin typeface="Arial"/>
                <a:ea typeface="+mn-ea"/>
                <a:cs typeface="+mn-cs"/>
              </a:rPr>
              <a:t>, avec le </a:t>
            </a:r>
            <a:r>
              <a:rPr lang="en-US" sz="1200" b="0" i="0" dirty="0" err="1" smtClean="0">
                <a:solidFill>
                  <a:srgbClr val="000000"/>
                </a:solidFill>
                <a:latin typeface="Arial"/>
                <a:ea typeface="+mn-ea"/>
                <a:cs typeface="+mn-cs"/>
              </a:rPr>
              <a:t>facteur</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d’atténuation</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de 10:1, </a:t>
            </a:r>
            <a:r>
              <a:rPr lang="en-US" sz="1200" b="0" i="0" dirty="0" err="1" smtClean="0">
                <a:solidFill>
                  <a:srgbClr val="000000"/>
                </a:solidFill>
                <a:latin typeface="Arial"/>
                <a:ea typeface="+mn-ea"/>
                <a:cs typeface="+mn-cs"/>
              </a:rPr>
              <a:t>l’instrument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indiquera</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qu’il</a:t>
            </a:r>
            <a:r>
              <a:rPr lang="en-US" sz="1200" b="0" i="0" dirty="0" smtClean="0">
                <a:solidFill>
                  <a:srgbClr val="000000"/>
                </a:solidFill>
                <a:latin typeface="Arial"/>
                <a:ea typeface="+mn-ea"/>
                <a:cs typeface="+mn-cs"/>
              </a:rPr>
              <a:t> « </a:t>
            </a:r>
            <a:r>
              <a:rPr lang="en-US" sz="1200" b="0" i="0" dirty="0" err="1" smtClean="0">
                <a:solidFill>
                  <a:srgbClr val="000000"/>
                </a:solidFill>
                <a:latin typeface="Arial"/>
                <a:ea typeface="+mn-ea"/>
                <a:cs typeface="+mn-cs"/>
              </a:rPr>
              <a:t>voit</a:t>
            </a:r>
            <a:r>
              <a:rPr lang="en-US" sz="1200" b="0" i="0" dirty="0" smtClean="0">
                <a:solidFill>
                  <a:srgbClr val="000000"/>
                </a:solidFill>
                <a:latin typeface="Arial"/>
                <a:ea typeface="+mn-ea"/>
                <a:cs typeface="+mn-cs"/>
              </a:rPr>
              <a:t> » un signal de 5 </a:t>
            </a:r>
            <a:r>
              <a:rPr lang="en-US" sz="1200" b="0" i="0" dirty="0" err="1" smtClean="0">
                <a:solidFill>
                  <a:srgbClr val="000000"/>
                </a:solidFill>
                <a:latin typeface="Arial"/>
                <a:ea typeface="+mn-ea"/>
                <a:cs typeface="+mn-cs"/>
              </a:rPr>
              <a:t>Vcc</a:t>
            </a:r>
            <a:r>
              <a:rPr lang="en-US" sz="1200" b="0" i="0" dirty="0" smtClean="0">
                <a:solidFill>
                  <a:srgbClr val="000000"/>
                </a:solidFill>
                <a:latin typeface="Arial"/>
                <a:ea typeface="+mn-ea"/>
                <a:cs typeface="+mn-cs"/>
              </a:rPr>
              <a:t> au </a:t>
            </a:r>
            <a:r>
              <a:rPr lang="en-US" sz="1200" b="0" i="0" dirty="0" err="1" smtClean="0">
                <a:solidFill>
                  <a:srgbClr val="000000"/>
                </a:solidFill>
                <a:latin typeface="Arial"/>
                <a:ea typeface="+mn-ea"/>
                <a:cs typeface="+mn-cs"/>
              </a:rPr>
              <a:t>niveau</a:t>
            </a:r>
            <a:r>
              <a:rPr lang="en-US" sz="1200" b="0" i="0" dirty="0" smtClean="0">
                <a:solidFill>
                  <a:srgbClr val="000000"/>
                </a:solidFill>
                <a:latin typeface="Arial"/>
                <a:ea typeface="+mn-ea"/>
                <a:cs typeface="+mn-cs"/>
              </a:rPr>
              <a:t> de la pointe de la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a:t>
            </a:r>
          </a:p>
          <a:p>
            <a:pPr algn="l">
              <a:spcBef>
                <a:spcPts val="0"/>
              </a:spcBef>
              <a:spcAft>
                <a:spcPts val="0"/>
              </a:spcAft>
              <a:buNone/>
            </a:pPr>
            <a:endParaRPr lang="en-US" dirty="0" smtClean="0"/>
          </a:p>
          <a:p>
            <a:pPr algn="l">
              <a:spcBef>
                <a:spcPts val="43200"/>
              </a:spcBef>
              <a:spcAft>
                <a:spcPts val="0"/>
              </a:spcAft>
              <a:buNone/>
            </a:pPr>
            <a:r>
              <a:rPr lang="en-US" sz="1200" b="0" i="0" dirty="0" smtClean="0">
                <a:solidFill>
                  <a:srgbClr val="000000"/>
                </a:solidFill>
                <a:latin typeface="Arial"/>
                <a:ea typeface="+mn-ea"/>
                <a:cs typeface="+mn-cs"/>
              </a:rPr>
              <a:t>Il sera question, plus </a:t>
            </a:r>
            <a:r>
              <a:rPr lang="en-US" sz="1200" b="0" i="0" dirty="0" err="1" smtClean="0">
                <a:solidFill>
                  <a:srgbClr val="000000"/>
                </a:solidFill>
                <a:latin typeface="Arial"/>
                <a:ea typeface="+mn-ea"/>
                <a:cs typeface="+mn-cs"/>
              </a:rPr>
              <a:t>tard</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cette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présentation</a:t>
            </a:r>
            <a:r>
              <a:rPr lang="en-US" sz="1200" b="0" i="0" dirty="0" smtClean="0">
                <a:solidFill>
                  <a:srgbClr val="000000"/>
                </a:solidFill>
                <a:latin typeface="Arial"/>
                <a:ea typeface="+mn-ea"/>
                <a:cs typeface="+mn-cs"/>
              </a:rPr>
              <a:t>, d’un </a:t>
            </a:r>
            <a:r>
              <a:rPr lang="en-US" sz="1200" b="0" i="0" dirty="0" err="1" smtClean="0">
                <a:solidFill>
                  <a:srgbClr val="000000"/>
                </a:solidFill>
                <a:latin typeface="Arial"/>
                <a:ea typeface="+mn-ea"/>
                <a:cs typeface="+mn-cs"/>
              </a:rPr>
              <a:t>modèle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dynamique</a:t>
            </a:r>
            <a:r>
              <a:rPr lang="en-US" sz="1200" b="0" i="0" dirty="0" smtClean="0">
                <a:solidFill>
                  <a:srgbClr val="000000"/>
                </a:solidFill>
                <a:latin typeface="Arial"/>
                <a:ea typeface="+mn-ea"/>
                <a:cs typeface="+mn-cs"/>
              </a:rPr>
              <a:t>/CA plus précis </a:t>
            </a:r>
            <a:r>
              <a:rPr lang="en-US" sz="1200" b="0" i="0" dirty="0" err="1" smtClean="0">
                <a:solidFill>
                  <a:srgbClr val="000000"/>
                </a:solidFill>
                <a:latin typeface="Arial"/>
                <a:ea typeface="+mn-ea"/>
                <a:cs typeface="+mn-cs"/>
              </a:rPr>
              <a:t>d’une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sonde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diviseuse</a:t>
            </a:r>
            <a:r>
              <a:rPr lang="en-US" sz="1200" b="0" i="0" dirty="0" smtClean="0">
                <a:solidFill>
                  <a:srgbClr val="000000"/>
                </a:solidFill>
                <a:latin typeface="Arial"/>
                <a:ea typeface="+mn-ea"/>
                <a:cs typeface="+mn-cs"/>
              </a:rPr>
              <a:t> de tension 10:1 passive. Ce </a:t>
            </a:r>
            <a:r>
              <a:rPr lang="en-US" sz="1200" b="0" i="0" dirty="0" err="1" smtClean="0">
                <a:solidFill>
                  <a:srgbClr val="000000"/>
                </a:solidFill>
                <a:latin typeface="Arial"/>
                <a:ea typeface="+mn-ea"/>
                <a:cs typeface="+mn-cs"/>
              </a:rPr>
              <a:t>modèle</a:t>
            </a:r>
            <a:r>
              <a:rPr lang="en-US" sz="1200" b="0" i="0" dirty="0" smtClean="0">
                <a:solidFill>
                  <a:srgbClr val="000000"/>
                </a:solidFill>
                <a:latin typeface="Arial"/>
                <a:ea typeface="+mn-ea"/>
                <a:cs typeface="+mn-cs"/>
              </a:rPr>
              <a:t> sera </a:t>
            </a:r>
            <a:r>
              <a:rPr lang="en-US" sz="1200" b="0" i="0" dirty="0" err="1" smtClean="0">
                <a:solidFill>
                  <a:srgbClr val="000000"/>
                </a:solidFill>
                <a:latin typeface="Arial"/>
                <a:ea typeface="+mn-ea"/>
                <a:cs typeface="+mn-cs"/>
              </a:rPr>
              <a:t>également</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traité</a:t>
            </a:r>
            <a:r>
              <a:rPr lang="en-US" sz="1200" b="0" i="0" dirty="0" smtClean="0">
                <a:solidFill>
                  <a:srgbClr val="000000"/>
                </a:solidFill>
                <a:latin typeface="Arial"/>
                <a:ea typeface="+mn-ea"/>
                <a:cs typeface="+mn-cs"/>
              </a:rPr>
              <a:t> de </a:t>
            </a:r>
            <a:r>
              <a:rPr lang="en-US" sz="1200" b="0" i="0" dirty="0" err="1" smtClean="0">
                <a:solidFill>
                  <a:srgbClr val="000000"/>
                </a:solidFill>
                <a:latin typeface="Arial"/>
                <a:ea typeface="+mn-ea"/>
                <a:cs typeface="+mn-cs"/>
              </a:rPr>
              <a:t>manière</a:t>
            </a:r>
            <a:r>
              <a:rPr lang="en-US" sz="1200" b="0" i="0" dirty="0" smtClean="0">
                <a:solidFill>
                  <a:srgbClr val="000000"/>
                </a:solidFill>
                <a:latin typeface="Arial"/>
                <a:ea typeface="+mn-ea"/>
                <a:cs typeface="+mn-cs"/>
              </a:rPr>
              <a:t> plus </a:t>
            </a:r>
            <a:r>
              <a:rPr lang="en-US" sz="1200" b="0" i="0" dirty="0" err="1" smtClean="0">
                <a:solidFill>
                  <a:srgbClr val="000000"/>
                </a:solidFill>
                <a:latin typeface="Arial"/>
                <a:ea typeface="+mn-ea"/>
                <a:cs typeface="+mn-cs"/>
              </a:rPr>
              <a:t>détaillée</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dans</a:t>
            </a:r>
            <a:r>
              <a:rPr lang="en-US" sz="1200" b="0" i="0" dirty="0" smtClean="0">
                <a:solidFill>
                  <a:srgbClr val="000000"/>
                </a:solidFill>
                <a:latin typeface="Arial"/>
                <a:ea typeface="+mn-ea"/>
                <a:cs typeface="+mn-cs"/>
              </a:rPr>
              <a:t> le </a:t>
            </a:r>
            <a:r>
              <a:rPr lang="en-US" sz="1200" b="0" i="0" dirty="0" err="1" smtClean="0">
                <a:solidFill>
                  <a:srgbClr val="000000"/>
                </a:solidFill>
                <a:latin typeface="Arial"/>
                <a:ea typeface="+mn-ea"/>
                <a:cs typeface="+mn-cs"/>
              </a:rPr>
              <a:t>labo</a:t>
            </a:r>
            <a:r>
              <a:rPr lang="en-US" sz="1200" b="0" i="0" dirty="0" smtClean="0">
                <a:solidFill>
                  <a:srgbClr val="000000"/>
                </a:solidFill>
                <a:latin typeface="Arial"/>
                <a:ea typeface="+mn-ea"/>
                <a:cs typeface="+mn-cs"/>
              </a:rPr>
              <a:t> n° 5. </a:t>
            </a:r>
            <a:endParaRPr lang="en-US" sz="12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smtClean="0">
                <a:solidFill>
                  <a:srgbClr val="000000"/>
                </a:solidFill>
                <a:latin typeface="Arial"/>
                <a:ea typeface="+mn-ea"/>
                <a:cs typeface="+mn-cs"/>
              </a:rPr>
              <a:t>Description de </a:t>
            </a:r>
            <a:r>
              <a:rPr lang="en-US" sz="1100" b="1" i="0" dirty="0" err="1" smtClean="0">
                <a:solidFill>
                  <a:srgbClr val="000000"/>
                </a:solidFill>
                <a:latin typeface="Arial"/>
                <a:ea typeface="+mn-ea"/>
                <a:cs typeface="+mn-cs"/>
              </a:rPr>
              <a:t>l’affichage</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l’oscilloscope</a:t>
            </a:r>
            <a:endParaRPr lang="en-US" sz="1100" b="1" i="0" dirty="0" smtClean="0">
              <a:solidFill>
                <a:srgbClr val="000000"/>
              </a:solidFill>
              <a:latin typeface="Arial"/>
              <a:ea typeface="+mn-ea"/>
              <a:cs typeface="+mn-cs"/>
            </a:endParaRPr>
          </a:p>
          <a:p>
            <a:pPr algn="l">
              <a:spcBef>
                <a:spcPts val="39600"/>
              </a:spcBef>
              <a:spcAft>
                <a:spcPts val="0"/>
              </a:spcAft>
              <a:buNone/>
            </a:pPr>
            <a:r>
              <a:rPr lang="en-US" sz="1100" b="0" i="0" dirty="0" err="1" smtClean="0">
                <a:solidFill>
                  <a:srgbClr val="000000"/>
                </a:solidFill>
                <a:latin typeface="Arial"/>
                <a:ea typeface="+mn-ea"/>
                <a:cs typeface="+mn-cs"/>
              </a:rPr>
              <a:t>Dès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utilisez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une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sonde</a:t>
            </a:r>
            <a:r>
              <a:rPr lang="en-US" sz="1100" b="0" i="0" dirty="0" smtClean="0">
                <a:solidFill>
                  <a:srgbClr val="000000"/>
                </a:solidFill>
                <a:latin typeface="Arial"/>
                <a:ea typeface="+mn-ea"/>
                <a:cs typeface="+mn-cs"/>
              </a:rPr>
              <a:t> pour </a:t>
            </a:r>
            <a:r>
              <a:rPr lang="en-US" sz="1100" b="0" i="0" dirty="0" err="1" smtClean="0">
                <a:solidFill>
                  <a:srgbClr val="000000"/>
                </a:solidFill>
                <a:latin typeface="Arial"/>
                <a:ea typeface="+mn-ea"/>
                <a:cs typeface="+mn-cs"/>
              </a:rPr>
              <a:t>acheminer</a:t>
            </a:r>
            <a:r>
              <a:rPr lang="en-US" sz="1100" b="0" i="0" dirty="0" smtClean="0">
                <a:solidFill>
                  <a:srgbClr val="000000"/>
                </a:solidFill>
                <a:latin typeface="Arial"/>
                <a:ea typeface="+mn-ea"/>
                <a:cs typeface="+mn-cs"/>
              </a:rPr>
              <a:t> un signal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vous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pouvez</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configurer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et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de commencer les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Comme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indiqué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précédemment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affiche</a:t>
            </a:r>
            <a:r>
              <a:rPr lang="en-US" sz="1100" b="0" i="0" dirty="0" smtClean="0">
                <a:solidFill>
                  <a:srgbClr val="000000"/>
                </a:solidFill>
                <a:latin typeface="Arial"/>
                <a:ea typeface="+mn-ea"/>
                <a:cs typeface="+mn-cs"/>
              </a:rPr>
              <a:t> les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capturés</a:t>
            </a:r>
            <a:r>
              <a:rPr lang="en-US" sz="1100" b="0" i="0" dirty="0" smtClean="0">
                <a:solidFill>
                  <a:srgbClr val="000000"/>
                </a:solidFill>
                <a:latin typeface="Arial"/>
                <a:ea typeface="+mn-ea"/>
                <a:cs typeface="+mn-cs"/>
              </a:rPr>
              <a:t> au format X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Y. La tension (amplitude du signal)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tracée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l’axe</a:t>
            </a:r>
            <a:r>
              <a:rPr lang="en-US" sz="1100" b="0" i="0" dirty="0" smtClean="0">
                <a:solidFill>
                  <a:srgbClr val="000000"/>
                </a:solidFill>
                <a:latin typeface="Arial"/>
                <a:ea typeface="+mn-ea"/>
                <a:cs typeface="+mn-cs"/>
              </a:rPr>
              <a:t> Y, </a:t>
            </a:r>
            <a:r>
              <a:rPr lang="en-US" sz="1100" b="0" i="0" dirty="0" err="1" smtClean="0">
                <a:solidFill>
                  <a:srgbClr val="000000"/>
                </a:solidFill>
                <a:latin typeface="Arial"/>
                <a:ea typeface="+mn-ea"/>
                <a:cs typeface="+mn-cs"/>
              </a:rPr>
              <a:t>tandis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le temps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représenté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l’axe</a:t>
            </a:r>
            <a:r>
              <a:rPr lang="en-US" sz="1100" b="0" i="0" dirty="0" smtClean="0">
                <a:solidFill>
                  <a:srgbClr val="000000"/>
                </a:solidFill>
                <a:latin typeface="Arial"/>
                <a:ea typeface="+mn-ea"/>
                <a:cs typeface="+mn-cs"/>
              </a:rPr>
              <a:t> X. </a:t>
            </a:r>
          </a:p>
          <a:p>
            <a:pPr algn="l">
              <a:spcBef>
                <a:spcPts val="39600"/>
              </a:spcBef>
              <a:spcAft>
                <a:spcPts val="0"/>
              </a:spcAft>
              <a:buNone/>
            </a:pPr>
            <a:r>
              <a:rPr lang="en-US" sz="1100" b="0" i="0" dirty="0" smtClean="0">
                <a:solidFill>
                  <a:srgbClr val="000000"/>
                </a:solidFill>
                <a:latin typeface="Arial"/>
                <a:ea typeface="+mn-ea"/>
                <a:cs typeface="+mn-cs"/>
              </a:rPr>
              <a:t>La zone </a:t>
            </a:r>
            <a:r>
              <a:rPr lang="en-US" sz="1100" b="0" i="0" dirty="0" err="1" smtClean="0">
                <a:solidFill>
                  <a:srgbClr val="000000"/>
                </a:solidFill>
                <a:latin typeface="Arial"/>
                <a:ea typeface="+mn-ea"/>
                <a:cs typeface="+mn-cs"/>
              </a:rPr>
              <a:t>d’affichage</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divisée</a:t>
            </a:r>
            <a:r>
              <a:rPr lang="en-US" sz="1100" b="0" i="0" dirty="0" smtClean="0">
                <a:solidFill>
                  <a:srgbClr val="000000"/>
                </a:solidFill>
                <a:latin typeface="Arial"/>
                <a:ea typeface="+mn-ea"/>
                <a:cs typeface="+mn-cs"/>
              </a:rPr>
              <a:t> par des </a:t>
            </a:r>
            <a:r>
              <a:rPr lang="en-US" sz="1100" b="0" i="0" dirty="0" err="1" smtClean="0">
                <a:solidFill>
                  <a:srgbClr val="000000"/>
                </a:solidFill>
                <a:latin typeface="Arial"/>
                <a:ea typeface="+mn-ea"/>
                <a:cs typeface="+mn-cs"/>
              </a:rPr>
              <a:t>lignes</a:t>
            </a:r>
            <a:r>
              <a:rPr lang="en-US" sz="1100" b="0" i="0" dirty="0" smtClean="0">
                <a:solidFill>
                  <a:srgbClr val="000000"/>
                </a:solidFill>
                <a:latin typeface="Arial"/>
                <a:ea typeface="+mn-ea"/>
                <a:cs typeface="+mn-cs"/>
              </a:rPr>
              <a:t> de grille, </a:t>
            </a:r>
            <a:r>
              <a:rPr lang="en-US" sz="1100" b="0" i="0" dirty="0" err="1" smtClean="0">
                <a:solidFill>
                  <a:srgbClr val="000000"/>
                </a:solidFill>
                <a:latin typeface="Arial"/>
                <a:ea typeface="+mn-ea"/>
                <a:cs typeface="+mn-cs"/>
              </a:rPr>
              <a:t>parfois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désignées</a:t>
            </a:r>
            <a:r>
              <a:rPr lang="en-US" sz="1100" b="0" i="0" dirty="0" smtClean="0">
                <a:solidFill>
                  <a:srgbClr val="000000"/>
                </a:solidFill>
                <a:latin typeface="Arial"/>
                <a:ea typeface="+mn-ea"/>
                <a:cs typeface="+mn-cs"/>
              </a:rPr>
              <a:t> sous le nom de « divisions ». </a:t>
            </a:r>
            <a:r>
              <a:rPr lang="en-US" sz="1100" b="0" i="0" dirty="0" err="1" smtClean="0">
                <a:solidFill>
                  <a:srgbClr val="000000"/>
                </a:solidFill>
                <a:latin typeface="Arial"/>
                <a:ea typeface="+mn-ea"/>
                <a:cs typeface="+mn-cs"/>
              </a:rPr>
              <a:t>L’axe</a:t>
            </a:r>
            <a:r>
              <a:rPr lang="en-US" sz="1100" b="0" i="0" dirty="0" smtClean="0">
                <a:solidFill>
                  <a:srgbClr val="000000"/>
                </a:solidFill>
                <a:latin typeface="Arial"/>
                <a:ea typeface="+mn-ea"/>
                <a:cs typeface="+mn-cs"/>
              </a:rPr>
              <a:t> vertical </a:t>
            </a:r>
            <a:r>
              <a:rPr lang="en-US" sz="1100" b="0" i="0" dirty="0" err="1" smtClean="0">
                <a:solidFill>
                  <a:srgbClr val="000000"/>
                </a:solidFill>
                <a:latin typeface="Arial"/>
                <a:ea typeface="+mn-ea"/>
                <a:cs typeface="+mn-cs"/>
              </a:rPr>
              <a:t>comporte</a:t>
            </a:r>
            <a:r>
              <a:rPr lang="en-US" sz="1100" b="0" i="0" dirty="0" smtClean="0">
                <a:solidFill>
                  <a:srgbClr val="000000"/>
                </a:solidFill>
                <a:latin typeface="Arial"/>
                <a:ea typeface="+mn-ea"/>
                <a:cs typeface="+mn-cs"/>
              </a:rPr>
              <a:t> 8 divisions </a:t>
            </a:r>
            <a:r>
              <a:rPr lang="en-US" sz="1100" b="0" i="0" dirty="0" err="1" smtClean="0">
                <a:solidFill>
                  <a:srgbClr val="000000"/>
                </a:solidFill>
                <a:latin typeface="Arial"/>
                <a:ea typeface="+mn-ea"/>
                <a:cs typeface="+mn-cs"/>
              </a:rPr>
              <a:t>verticales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Chaque</a:t>
            </a:r>
            <a:r>
              <a:rPr lang="en-US" sz="1100" b="0" i="0" dirty="0" smtClean="0">
                <a:solidFill>
                  <a:srgbClr val="000000"/>
                </a:solidFill>
                <a:latin typeface="Arial"/>
                <a:ea typeface="+mn-ea"/>
                <a:cs typeface="+mn-cs"/>
              </a:rPr>
              <a:t> division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espacement</a:t>
            </a:r>
            <a:r>
              <a:rPr lang="en-US" sz="1100" b="0" i="0" dirty="0" smtClean="0">
                <a:solidFill>
                  <a:srgbClr val="000000"/>
                </a:solidFill>
                <a:latin typeface="Arial"/>
                <a:ea typeface="+mn-ea"/>
                <a:cs typeface="+mn-cs"/>
              </a:rPr>
              <a:t> entre les </a:t>
            </a:r>
            <a:r>
              <a:rPr lang="en-US" sz="1100" b="0" i="0" dirty="0" err="1" smtClean="0">
                <a:solidFill>
                  <a:srgbClr val="000000"/>
                </a:solidFill>
                <a:latin typeface="Arial"/>
                <a:ea typeface="+mn-ea"/>
                <a:cs typeface="+mn-cs"/>
              </a:rPr>
              <a:t>lignes</a:t>
            </a:r>
            <a:r>
              <a:rPr lang="en-US" sz="1100" b="0" i="0" dirty="0" smtClean="0">
                <a:solidFill>
                  <a:srgbClr val="000000"/>
                </a:solidFill>
                <a:latin typeface="Arial"/>
                <a:ea typeface="+mn-ea"/>
                <a:cs typeface="+mn-cs"/>
              </a:rPr>
              <a:t> de grille </a:t>
            </a:r>
            <a:r>
              <a:rPr lang="en-US" sz="1100" b="0" i="0" dirty="0" err="1" smtClean="0">
                <a:solidFill>
                  <a:srgbClr val="000000"/>
                </a:solidFill>
                <a:latin typeface="Arial"/>
                <a:ea typeface="+mn-ea"/>
                <a:cs typeface="+mn-cs"/>
              </a:rPr>
              <a:t>horizontales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égale</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paramètre</a:t>
            </a:r>
            <a:r>
              <a:rPr lang="en-US" sz="1100" b="0" i="0" dirty="0" smtClean="0">
                <a:solidFill>
                  <a:srgbClr val="000000"/>
                </a:solidFill>
                <a:latin typeface="Arial"/>
                <a:ea typeface="+mn-ea"/>
                <a:cs typeface="+mn-cs"/>
              </a:rPr>
              <a:t> Volt/division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affiché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coin </a:t>
            </a:r>
            <a:r>
              <a:rPr lang="en-US" sz="1100" b="0" i="0" dirty="0" err="1" smtClean="0">
                <a:solidFill>
                  <a:srgbClr val="000000"/>
                </a:solidFill>
                <a:latin typeface="Arial"/>
                <a:ea typeface="+mn-ea"/>
                <a:cs typeface="+mn-cs"/>
              </a:rPr>
              <a:t>supérieur</a:t>
            </a:r>
            <a:r>
              <a:rPr lang="en-US" sz="1100" b="0" i="0" dirty="0" smtClean="0">
                <a:solidFill>
                  <a:srgbClr val="000000"/>
                </a:solidFill>
                <a:latin typeface="Arial"/>
                <a:ea typeface="+mn-ea"/>
                <a:cs typeface="+mn-cs"/>
              </a:rPr>
              <a:t> gauche de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exemple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étant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donné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définie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1 V/div, le </a:t>
            </a:r>
            <a:r>
              <a:rPr lang="en-US" sz="1100" b="0" i="0" dirty="0" err="1" smtClean="0">
                <a:solidFill>
                  <a:srgbClr val="000000"/>
                </a:solidFill>
                <a:latin typeface="Arial"/>
                <a:ea typeface="+mn-ea"/>
                <a:cs typeface="+mn-cs"/>
              </a:rPr>
              <a:t>différentiel</a:t>
            </a:r>
            <a:r>
              <a:rPr lang="en-US" sz="1100" b="0" i="0" dirty="0" smtClean="0">
                <a:solidFill>
                  <a:srgbClr val="000000"/>
                </a:solidFill>
                <a:latin typeface="Arial"/>
                <a:ea typeface="+mn-ea"/>
                <a:cs typeface="+mn-cs"/>
              </a:rPr>
              <a:t> de tension entre </a:t>
            </a:r>
            <a:r>
              <a:rPr lang="en-US" sz="1100" b="0" i="0" dirty="0" err="1" smtClean="0">
                <a:solidFill>
                  <a:srgbClr val="000000"/>
                </a:solidFill>
                <a:latin typeface="Arial"/>
                <a:ea typeface="+mn-ea"/>
                <a:cs typeface="+mn-cs"/>
              </a:rPr>
              <a:t>chaque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ligne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de 1 Volt. Quant à </a:t>
            </a:r>
            <a:r>
              <a:rPr lang="en-US" sz="1100" b="0" i="0" dirty="0" err="1" smtClean="0">
                <a:solidFill>
                  <a:srgbClr val="000000"/>
                </a:solidFill>
                <a:latin typeface="Arial"/>
                <a:ea typeface="+mn-ea"/>
                <a:cs typeface="+mn-cs"/>
              </a:rPr>
              <a:t>l’amplitude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maximale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peut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avec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paramètre</a:t>
            </a:r>
            <a:r>
              <a:rPr lang="en-US" sz="1100" b="0" i="0" dirty="0" smtClean="0">
                <a:solidFill>
                  <a:srgbClr val="000000"/>
                </a:solidFill>
                <a:latin typeface="Arial"/>
                <a:ea typeface="+mn-ea"/>
                <a:cs typeface="+mn-cs"/>
              </a:rPr>
              <a:t> (1 V/div), </a:t>
            </a:r>
            <a:r>
              <a:rPr lang="en-US" sz="1100" b="0" i="0" dirty="0" err="1" smtClean="0">
                <a:solidFill>
                  <a:srgbClr val="000000"/>
                </a:solidFill>
                <a:latin typeface="Arial"/>
                <a:ea typeface="+mn-ea"/>
                <a:cs typeface="+mn-cs"/>
              </a:rPr>
              <a:t>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de 8 </a:t>
            </a:r>
            <a:r>
              <a:rPr lang="en-US" sz="1100" b="0" i="0" dirty="0" err="1" smtClean="0">
                <a:solidFill>
                  <a:srgbClr val="000000"/>
                </a:solidFill>
                <a:latin typeface="Arial"/>
                <a:ea typeface="+mn-ea"/>
                <a:cs typeface="+mn-cs"/>
              </a:rPr>
              <a:t>Vpp</a:t>
            </a:r>
            <a:r>
              <a:rPr lang="en-US" sz="1100" b="0" i="0" dirty="0" smtClean="0">
                <a:solidFill>
                  <a:srgbClr val="000000"/>
                </a:solidFill>
                <a:latin typeface="Arial"/>
                <a:ea typeface="+mn-ea"/>
                <a:cs typeface="+mn-cs"/>
              </a:rPr>
              <a:t> (8 divisions x 1 V/div).</a:t>
            </a:r>
          </a:p>
          <a:p>
            <a:pPr algn="l">
              <a:spcBef>
                <a:spcPts val="39600"/>
              </a:spcBef>
              <a:spcAft>
                <a:spcPts val="0"/>
              </a:spcAft>
              <a:buNone/>
            </a:pPr>
            <a:r>
              <a:rPr lang="en-US" sz="1100" b="0" i="0" dirty="0" err="1" smtClean="0">
                <a:solidFill>
                  <a:srgbClr val="000000"/>
                </a:solidFill>
                <a:latin typeface="Arial"/>
                <a:ea typeface="+mn-ea"/>
                <a:cs typeface="+mn-cs"/>
              </a:rPr>
              <a:t>L’axe</a:t>
            </a:r>
            <a:r>
              <a:rPr lang="en-US" sz="1100" b="0" i="0" dirty="0" smtClean="0">
                <a:solidFill>
                  <a:srgbClr val="000000"/>
                </a:solidFill>
                <a:latin typeface="Arial"/>
                <a:ea typeface="+mn-ea"/>
                <a:cs typeface="+mn-cs"/>
              </a:rPr>
              <a:t> horizontal </a:t>
            </a:r>
            <a:r>
              <a:rPr lang="en-US" sz="1100" b="0" i="0" dirty="0" err="1" smtClean="0">
                <a:solidFill>
                  <a:srgbClr val="000000"/>
                </a:solidFill>
                <a:latin typeface="Arial"/>
                <a:ea typeface="+mn-ea"/>
                <a:cs typeface="+mn-cs"/>
              </a:rPr>
              <a:t>comporte</a:t>
            </a:r>
            <a:r>
              <a:rPr lang="en-US" sz="1100" b="0" i="0" dirty="0" smtClean="0">
                <a:solidFill>
                  <a:srgbClr val="000000"/>
                </a:solidFill>
                <a:latin typeface="Arial"/>
                <a:ea typeface="+mn-ea"/>
                <a:cs typeface="+mn-cs"/>
              </a:rPr>
              <a:t> 10 divisions </a:t>
            </a:r>
            <a:r>
              <a:rPr lang="en-US" sz="1100" b="0" i="0" dirty="0" err="1" smtClean="0">
                <a:solidFill>
                  <a:srgbClr val="000000"/>
                </a:solidFill>
                <a:latin typeface="Arial"/>
                <a:ea typeface="+mn-ea"/>
                <a:cs typeface="+mn-cs"/>
              </a:rPr>
              <a:t>horizontales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Chaque</a:t>
            </a:r>
            <a:r>
              <a:rPr lang="en-US" sz="1100" b="0" i="0" dirty="0" smtClean="0">
                <a:solidFill>
                  <a:srgbClr val="000000"/>
                </a:solidFill>
                <a:latin typeface="Arial"/>
                <a:ea typeface="+mn-ea"/>
                <a:cs typeface="+mn-cs"/>
              </a:rPr>
              <a:t> division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ou</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espacement</a:t>
            </a:r>
            <a:r>
              <a:rPr lang="en-US" sz="1100" b="0" i="0" dirty="0" smtClean="0">
                <a:solidFill>
                  <a:srgbClr val="000000"/>
                </a:solidFill>
                <a:latin typeface="Arial"/>
                <a:ea typeface="+mn-ea"/>
                <a:cs typeface="+mn-cs"/>
              </a:rPr>
              <a:t> entre les </a:t>
            </a:r>
            <a:r>
              <a:rPr lang="en-US" sz="1100" b="0" i="0" dirty="0" err="1" smtClean="0">
                <a:solidFill>
                  <a:srgbClr val="000000"/>
                </a:solidFill>
                <a:latin typeface="Arial"/>
                <a:ea typeface="+mn-ea"/>
                <a:cs typeface="+mn-cs"/>
              </a:rPr>
              <a:t>lignes</a:t>
            </a:r>
            <a:r>
              <a:rPr lang="en-US" sz="1100" b="0" i="0" dirty="0" smtClean="0">
                <a:solidFill>
                  <a:srgbClr val="000000"/>
                </a:solidFill>
                <a:latin typeface="Arial"/>
                <a:ea typeface="+mn-ea"/>
                <a:cs typeface="+mn-cs"/>
              </a:rPr>
              <a:t> de grille </a:t>
            </a:r>
            <a:r>
              <a:rPr lang="en-US" sz="1100" b="0" i="0" dirty="0" err="1" smtClean="0">
                <a:solidFill>
                  <a:srgbClr val="000000"/>
                </a:solidFill>
                <a:latin typeface="Arial"/>
                <a:ea typeface="+mn-ea"/>
                <a:cs typeface="+mn-cs"/>
              </a:rPr>
              <a:t>verticales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égale</a:t>
            </a:r>
            <a:r>
              <a:rPr lang="en-US" sz="1100" b="0" i="0" dirty="0" smtClean="0">
                <a:solidFill>
                  <a:srgbClr val="000000"/>
                </a:solidFill>
                <a:latin typeface="Arial"/>
                <a:ea typeface="+mn-ea"/>
                <a:cs typeface="+mn-cs"/>
              </a:rPr>
              <a:t> au </a:t>
            </a:r>
            <a:r>
              <a:rPr lang="en-US" sz="1100" b="0" i="0" dirty="0" err="1" smtClean="0">
                <a:solidFill>
                  <a:srgbClr val="000000"/>
                </a:solidFill>
                <a:latin typeface="Arial"/>
                <a:ea typeface="+mn-ea"/>
                <a:cs typeface="+mn-cs"/>
              </a:rPr>
              <a:t>paramètre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seconde</a:t>
            </a:r>
            <a:r>
              <a:rPr lang="en-US" sz="1100" b="0" i="0" dirty="0" smtClean="0">
                <a:solidFill>
                  <a:srgbClr val="000000"/>
                </a:solidFill>
                <a:latin typeface="Arial"/>
                <a:ea typeface="+mn-ea"/>
                <a:cs typeface="+mn-cs"/>
              </a:rPr>
              <a:t>/division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paramètre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affiché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le coin </a:t>
            </a:r>
            <a:r>
              <a:rPr lang="en-US" sz="1100" b="0" i="0" dirty="0" err="1" smtClean="0">
                <a:solidFill>
                  <a:srgbClr val="000000"/>
                </a:solidFill>
                <a:latin typeface="Arial"/>
                <a:ea typeface="+mn-ea"/>
                <a:cs typeface="+mn-cs"/>
              </a:rPr>
              <a:t>supérieur</a:t>
            </a:r>
            <a:r>
              <a:rPr lang="en-US" sz="1100" b="0" i="0" dirty="0" smtClean="0">
                <a:solidFill>
                  <a:srgbClr val="000000"/>
                </a:solidFill>
                <a:latin typeface="Arial"/>
                <a:ea typeface="+mn-ea"/>
                <a:cs typeface="+mn-cs"/>
              </a:rPr>
              <a:t> droit de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l’instrument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exemple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étant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donné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définie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1 µs/div, le </a:t>
            </a:r>
            <a:r>
              <a:rPr lang="en-US" sz="1100" b="0" i="0" dirty="0" err="1" smtClean="0">
                <a:solidFill>
                  <a:srgbClr val="000000"/>
                </a:solidFill>
                <a:latin typeface="Arial"/>
                <a:ea typeface="+mn-ea"/>
                <a:cs typeface="+mn-cs"/>
              </a:rPr>
              <a:t>différentiel</a:t>
            </a:r>
            <a:r>
              <a:rPr lang="en-US" sz="1100" b="0" i="0" dirty="0" smtClean="0">
                <a:solidFill>
                  <a:srgbClr val="000000"/>
                </a:solidFill>
                <a:latin typeface="Arial"/>
                <a:ea typeface="+mn-ea"/>
                <a:cs typeface="+mn-cs"/>
              </a:rPr>
              <a:t> de temps entre </a:t>
            </a:r>
            <a:r>
              <a:rPr lang="en-US" sz="1100" b="0" i="0" dirty="0" err="1" smtClean="0">
                <a:solidFill>
                  <a:srgbClr val="000000"/>
                </a:solidFill>
                <a:latin typeface="Arial"/>
                <a:ea typeface="+mn-ea"/>
                <a:cs typeface="+mn-cs"/>
              </a:rPr>
              <a:t>chaque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ligne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de 1 µs. Quant à la </a:t>
            </a:r>
            <a:r>
              <a:rPr lang="en-US" sz="1100" b="0" i="0" dirty="0" err="1" smtClean="0">
                <a:solidFill>
                  <a:srgbClr val="000000"/>
                </a:solidFill>
                <a:latin typeface="Arial"/>
                <a:ea typeface="+mn-ea"/>
                <a:cs typeface="+mn-cs"/>
              </a:rPr>
              <a:t>valeur</a:t>
            </a:r>
            <a:r>
              <a:rPr lang="en-US" sz="1100" b="0" i="0" dirty="0" smtClean="0">
                <a:solidFill>
                  <a:srgbClr val="000000"/>
                </a:solidFill>
                <a:latin typeface="Arial"/>
                <a:ea typeface="+mn-ea"/>
                <a:cs typeface="+mn-cs"/>
              </a:rPr>
              <a:t> de temps </a:t>
            </a:r>
            <a:r>
              <a:rPr lang="en-US" sz="1100" b="0" i="0" dirty="0" err="1" smtClean="0">
                <a:solidFill>
                  <a:srgbClr val="000000"/>
                </a:solidFill>
                <a:latin typeface="Arial"/>
                <a:ea typeface="+mn-ea"/>
                <a:cs typeface="+mn-cs"/>
              </a:rPr>
              <a:t>maximale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possible de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l’écran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l’oscilloscope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de 10 µs (10 divisions x 1 µs/div).</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00"/>
              </a:spcBef>
              <a:spcAft>
                <a:spcPts val="0"/>
              </a:spcAft>
              <a:buNone/>
            </a:pPr>
            <a:r>
              <a:rPr lang="en-US" sz="1100" b="1" i="0" dirty="0" err="1" smtClean="0">
                <a:solidFill>
                  <a:srgbClr val="000000"/>
                </a:solidFill>
                <a:latin typeface="Arial"/>
                <a:ea typeface="+mn-ea"/>
                <a:cs typeface="+mn-cs"/>
              </a:rPr>
              <a:t>Réalisation</a:t>
            </a:r>
            <a:r>
              <a:rPr lang="en-US" sz="1100" b="1" i="0" dirty="0" smtClean="0">
                <a:solidFill>
                  <a:srgbClr val="000000"/>
                </a:solidFill>
                <a:latin typeface="Arial"/>
                <a:ea typeface="+mn-ea"/>
                <a:cs typeface="+mn-cs"/>
              </a:rPr>
              <a:t> de </a:t>
            </a:r>
            <a:r>
              <a:rPr lang="en-US" sz="1100" b="1" i="0" dirty="0" err="1" smtClean="0">
                <a:solidFill>
                  <a:srgbClr val="000000"/>
                </a:solidFill>
                <a:latin typeface="Arial"/>
                <a:ea typeface="+mn-ea"/>
                <a:cs typeface="+mn-cs"/>
              </a:rPr>
              <a:t>mesures</a:t>
            </a:r>
            <a:r>
              <a:rPr lang="en-US" sz="1100" b="1" i="0" dirty="0" smtClean="0">
                <a:solidFill>
                  <a:srgbClr val="000000"/>
                </a:solidFill>
                <a:latin typeface="Arial"/>
                <a:ea typeface="+mn-ea"/>
                <a:cs typeface="+mn-cs"/>
              </a:rPr>
              <a:t> (par estimation </a:t>
            </a:r>
            <a:r>
              <a:rPr lang="en-US" sz="1100" b="1" i="0" dirty="0" err="1" smtClean="0">
                <a:solidFill>
                  <a:srgbClr val="000000"/>
                </a:solidFill>
                <a:latin typeface="Arial"/>
                <a:ea typeface="+mn-ea"/>
                <a:cs typeface="+mn-cs"/>
              </a:rPr>
              <a:t>visuelle</a:t>
            </a:r>
            <a:r>
              <a:rPr lang="en-US" sz="1100" b="1" i="0" dirty="0" smtClean="0">
                <a:solidFill>
                  <a:srgbClr val="000000"/>
                </a:solidFill>
                <a:latin typeface="Arial"/>
                <a:ea typeface="+mn-ea"/>
                <a:cs typeface="+mn-cs"/>
              </a:rPr>
              <a:t>)</a:t>
            </a:r>
          </a:p>
          <a:p>
            <a:pPr algn="l">
              <a:spcBef>
                <a:spcPts val="39600"/>
              </a:spcBef>
              <a:spcAft>
                <a:spcPts val="0"/>
              </a:spcAft>
              <a:buNone/>
            </a:pPr>
            <a:r>
              <a:rPr lang="en-US" sz="1100" b="0" i="0" dirty="0" smtClean="0">
                <a:solidFill>
                  <a:srgbClr val="000000"/>
                </a:solidFill>
                <a:latin typeface="Arial"/>
                <a:ea typeface="+mn-ea"/>
                <a:cs typeface="+mn-cs"/>
              </a:rPr>
              <a:t>Il y a </a:t>
            </a:r>
            <a:r>
              <a:rPr lang="en-US" sz="1100" b="0" i="0" dirty="0" err="1" smtClean="0">
                <a:solidFill>
                  <a:srgbClr val="000000"/>
                </a:solidFill>
                <a:latin typeface="Arial"/>
                <a:ea typeface="+mn-ea"/>
                <a:cs typeface="+mn-cs"/>
              </a:rPr>
              <a:t>plusieurs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façons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réaliser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mesures</a:t>
            </a:r>
            <a:r>
              <a:rPr lang="en-US" sz="1100" b="0" i="0" dirty="0" smtClean="0">
                <a:solidFill>
                  <a:srgbClr val="000000"/>
                </a:solidFill>
                <a:latin typeface="Arial"/>
                <a:ea typeface="+mn-ea"/>
                <a:cs typeface="+mn-cs"/>
              </a:rPr>
              <a:t> de tension et de temps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signal </a:t>
            </a:r>
            <a:r>
              <a:rPr lang="en-US" sz="1100" b="0" i="0" dirty="0" err="1" smtClean="0">
                <a:solidFill>
                  <a:srgbClr val="000000"/>
                </a:solidFill>
                <a:latin typeface="Arial"/>
                <a:ea typeface="+mn-ea"/>
                <a:cs typeface="+mn-cs"/>
              </a:rPr>
              <a:t>tracé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Cependant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l’estimation</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visuelle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constitue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méthode</a:t>
            </a:r>
            <a:r>
              <a:rPr lang="en-US" sz="1100" b="0" i="0" dirty="0" smtClean="0">
                <a:solidFill>
                  <a:srgbClr val="000000"/>
                </a:solidFill>
                <a:latin typeface="Arial"/>
                <a:ea typeface="+mn-ea"/>
                <a:cs typeface="+mn-cs"/>
              </a:rPr>
              <a:t> la plus courante. Les </a:t>
            </a:r>
            <a:r>
              <a:rPr lang="en-US" sz="1100" b="0" i="0" dirty="0" err="1" smtClean="0">
                <a:solidFill>
                  <a:srgbClr val="000000"/>
                </a:solidFill>
                <a:latin typeface="Arial"/>
                <a:ea typeface="+mn-ea"/>
                <a:cs typeface="+mn-cs"/>
              </a:rPr>
              <a:t>ingénieurs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rompus</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l’utilisation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leurs</a:t>
            </a:r>
            <a:r>
              <a:rPr lang="en-US" sz="1100" b="0" i="0" dirty="0" smtClean="0">
                <a:solidFill>
                  <a:srgbClr val="000000"/>
                </a:solidFill>
                <a:latin typeface="Arial"/>
                <a:ea typeface="+mn-ea"/>
                <a:cs typeface="+mn-cs"/>
              </a:rPr>
              <a:t> oscilloscopes </a:t>
            </a:r>
            <a:r>
              <a:rPr lang="en-US" sz="1100" b="0" i="0" dirty="0" err="1" smtClean="0">
                <a:solidFill>
                  <a:srgbClr val="000000"/>
                </a:solidFill>
                <a:latin typeface="Arial"/>
                <a:ea typeface="+mn-ea"/>
                <a:cs typeface="+mn-cs"/>
              </a:rPr>
              <a:t>peuvent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effectuer</a:t>
            </a:r>
            <a:r>
              <a:rPr lang="en-US" sz="1100" b="0" i="0" dirty="0" smtClean="0">
                <a:solidFill>
                  <a:srgbClr val="000000"/>
                </a:solidFill>
                <a:latin typeface="Arial"/>
                <a:ea typeface="+mn-ea"/>
                <a:cs typeface="+mn-cs"/>
              </a:rPr>
              <a:t> des </a:t>
            </a:r>
            <a:r>
              <a:rPr lang="en-US" sz="1100" b="0" i="0" dirty="0" err="1" smtClean="0">
                <a:solidFill>
                  <a:srgbClr val="000000"/>
                </a:solidFill>
                <a:latin typeface="Arial"/>
                <a:ea typeface="+mn-ea"/>
                <a:cs typeface="+mn-cs"/>
              </a:rPr>
              <a:t>évaluations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rapides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afin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déterminer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l’amplitude</a:t>
            </a:r>
            <a:r>
              <a:rPr lang="en-US" sz="1100" b="0" i="0" dirty="0" smtClean="0">
                <a:solidFill>
                  <a:srgbClr val="000000"/>
                </a:solidFill>
                <a:latin typeface="Arial"/>
                <a:ea typeface="+mn-ea"/>
                <a:cs typeface="+mn-cs"/>
              </a:rPr>
              <a:t> et la </a:t>
            </a:r>
            <a:r>
              <a:rPr lang="en-US" sz="1100" b="0" i="0" dirty="0" err="1" smtClean="0">
                <a:solidFill>
                  <a:srgbClr val="000000"/>
                </a:solidFill>
                <a:latin typeface="Arial"/>
                <a:ea typeface="+mn-ea"/>
                <a:cs typeface="+mn-cs"/>
              </a:rPr>
              <a:t>synchronisation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leurs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signaux</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exemple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étant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donné</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période</a:t>
            </a:r>
            <a:r>
              <a:rPr lang="en-US" sz="1100" b="0" i="0" dirty="0" smtClean="0">
                <a:solidFill>
                  <a:srgbClr val="000000"/>
                </a:solidFill>
                <a:latin typeface="Arial"/>
                <a:ea typeface="+mn-ea"/>
                <a:cs typeface="+mn-cs"/>
              </a:rPr>
              <a:t> du signal </a:t>
            </a:r>
            <a:r>
              <a:rPr lang="en-US" sz="1100" b="0" i="0" dirty="0" err="1" smtClean="0">
                <a:solidFill>
                  <a:srgbClr val="000000"/>
                </a:solidFill>
                <a:latin typeface="Arial"/>
                <a:ea typeface="+mn-ea"/>
                <a:cs typeface="+mn-cs"/>
              </a:rPr>
              <a:t>d’entrée</a:t>
            </a:r>
            <a:r>
              <a:rPr lang="en-US" sz="1100" b="0" i="0" dirty="0" smtClean="0">
                <a:solidFill>
                  <a:srgbClr val="000000"/>
                </a:solidFill>
                <a:latin typeface="Arial"/>
                <a:ea typeface="+mn-ea"/>
                <a:cs typeface="+mn-cs"/>
              </a:rPr>
              <a:t> se </a:t>
            </a:r>
            <a:r>
              <a:rPr lang="en-US" sz="1100" b="0" i="0" dirty="0" err="1" smtClean="0">
                <a:solidFill>
                  <a:srgbClr val="000000"/>
                </a:solidFill>
                <a:latin typeface="Arial"/>
                <a:ea typeface="+mn-ea"/>
                <a:cs typeface="+mn-cs"/>
              </a:rPr>
              <a:t>répète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toutes</a:t>
            </a:r>
            <a:r>
              <a:rPr lang="en-US" sz="1100" b="0" i="0" dirty="0" smtClean="0">
                <a:solidFill>
                  <a:srgbClr val="000000"/>
                </a:solidFill>
                <a:latin typeface="Arial"/>
                <a:ea typeface="+mn-ea"/>
                <a:cs typeface="+mn-cs"/>
              </a:rPr>
              <a:t> les 4 divisions et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l’échelle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horizontale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définie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1 µs/div, </a:t>
            </a:r>
            <a:r>
              <a:rPr lang="en-US" sz="1100" b="0" i="0" dirty="0" err="1" smtClean="0">
                <a:solidFill>
                  <a:srgbClr val="000000"/>
                </a:solidFill>
                <a:latin typeface="Arial"/>
                <a:ea typeface="+mn-ea"/>
                <a:cs typeface="+mn-cs"/>
              </a:rPr>
              <a:t>il</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possible de </a:t>
            </a:r>
            <a:r>
              <a:rPr lang="en-US" sz="1100" b="0" i="0" dirty="0" err="1" smtClean="0">
                <a:solidFill>
                  <a:srgbClr val="000000"/>
                </a:solidFill>
                <a:latin typeface="Arial"/>
                <a:ea typeface="+mn-ea"/>
                <a:cs typeface="+mn-cs"/>
              </a:rPr>
              <a:t>déterminer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rapidement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période</a:t>
            </a:r>
            <a:r>
              <a:rPr lang="en-US" sz="1100" b="0" i="0" dirty="0" smtClean="0">
                <a:solidFill>
                  <a:srgbClr val="000000"/>
                </a:solidFill>
                <a:latin typeface="Arial"/>
                <a:ea typeface="+mn-ea"/>
                <a:cs typeface="+mn-cs"/>
              </a:rPr>
              <a:t> (T)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d’environ</a:t>
            </a:r>
            <a:r>
              <a:rPr lang="en-US" sz="1100" b="0" i="0" dirty="0" smtClean="0">
                <a:solidFill>
                  <a:srgbClr val="000000"/>
                </a:solidFill>
                <a:latin typeface="Arial"/>
                <a:ea typeface="+mn-ea"/>
                <a:cs typeface="+mn-cs"/>
              </a:rPr>
              <a:t> 4 </a:t>
            </a:r>
            <a:r>
              <a:rPr lang="el-GR" sz="1100" b="0" i="0" dirty="0" smtClean="0">
                <a:solidFill>
                  <a:srgbClr val="000000"/>
                </a:solidFill>
                <a:latin typeface="Arial"/>
                <a:ea typeface="+mn-ea"/>
                <a:cs typeface="+mn-cs"/>
              </a:rPr>
              <a:t>µ</a:t>
            </a:r>
            <a:r>
              <a:rPr lang="en-US" sz="1100" b="0" i="0" dirty="0" smtClean="0">
                <a:solidFill>
                  <a:srgbClr val="000000"/>
                </a:solidFill>
                <a:latin typeface="Arial"/>
                <a:ea typeface="+mn-ea"/>
                <a:cs typeface="+mn-cs"/>
              </a:rPr>
              <a:t>s (4 divisions x 1 µs/div) et, par </a:t>
            </a:r>
            <a:r>
              <a:rPr lang="en-US" sz="1100" b="0" i="0" dirty="0" err="1" smtClean="0">
                <a:solidFill>
                  <a:srgbClr val="000000"/>
                </a:solidFill>
                <a:latin typeface="Arial"/>
                <a:ea typeface="+mn-ea"/>
                <a:cs typeface="+mn-cs"/>
              </a:rPr>
              <a:t>conséquent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la </a:t>
            </a:r>
            <a:r>
              <a:rPr lang="en-US" sz="1100" b="0" i="0" dirty="0" err="1" smtClean="0">
                <a:solidFill>
                  <a:srgbClr val="000000"/>
                </a:solidFill>
                <a:latin typeface="Arial"/>
                <a:ea typeface="+mn-ea"/>
                <a:cs typeface="+mn-cs"/>
              </a:rPr>
              <a:t>fréquence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de 250 kHz (</a:t>
            </a:r>
            <a:r>
              <a:rPr lang="en-US" sz="1100" b="0" i="0" dirty="0" err="1" smtClean="0">
                <a:solidFill>
                  <a:srgbClr val="000000"/>
                </a:solidFill>
                <a:latin typeface="Arial"/>
                <a:ea typeface="+mn-ea"/>
                <a:cs typeface="+mn-cs"/>
              </a:rPr>
              <a:t>Fréq</a:t>
            </a:r>
            <a:r>
              <a:rPr lang="en-US" sz="1100" b="0" i="0" dirty="0" smtClean="0">
                <a:solidFill>
                  <a:srgbClr val="000000"/>
                </a:solidFill>
                <a:latin typeface="Arial"/>
                <a:ea typeface="+mn-ea"/>
                <a:cs typeface="+mn-cs"/>
              </a:rPr>
              <a:t>. = 1/T).</a:t>
            </a:r>
          </a:p>
          <a:p>
            <a:pPr algn="l">
              <a:spcBef>
                <a:spcPts val="39600"/>
              </a:spcBef>
              <a:spcAft>
                <a:spcPts val="0"/>
              </a:spcAft>
              <a:buNone/>
            </a:pPr>
            <a:r>
              <a:rPr lang="en-US" sz="1100" b="0" i="0" dirty="0" smtClean="0">
                <a:solidFill>
                  <a:srgbClr val="000000"/>
                </a:solidFill>
                <a:latin typeface="Arial"/>
                <a:ea typeface="+mn-ea"/>
                <a:cs typeface="+mn-cs"/>
              </a:rPr>
              <a:t>Pour </a:t>
            </a:r>
            <a:r>
              <a:rPr lang="en-US" sz="1100" b="0" i="0" dirty="0" err="1" smtClean="0">
                <a:solidFill>
                  <a:srgbClr val="000000"/>
                </a:solidFill>
                <a:latin typeface="Arial"/>
                <a:ea typeface="+mn-ea"/>
                <a:cs typeface="+mn-cs"/>
              </a:rPr>
              <a:t>déterminer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l’amplitude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signal, on observe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s’étend</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verticalement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d’environ</a:t>
            </a:r>
            <a:r>
              <a:rPr lang="en-US" sz="1100" b="0" i="0" dirty="0" smtClean="0">
                <a:solidFill>
                  <a:srgbClr val="000000"/>
                </a:solidFill>
                <a:latin typeface="Arial"/>
                <a:ea typeface="+mn-ea"/>
                <a:cs typeface="+mn-cs"/>
              </a:rPr>
              <a:t> 6 divisions à 1 V/div ; </a:t>
            </a:r>
            <a:r>
              <a:rPr lang="en-US" sz="1100" b="0" i="0" dirty="0" err="1" smtClean="0">
                <a:solidFill>
                  <a:srgbClr val="000000"/>
                </a:solidFill>
                <a:latin typeface="Arial"/>
                <a:ea typeface="+mn-ea"/>
                <a:cs typeface="+mn-cs"/>
              </a:rPr>
              <a:t>l’amplitude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donc</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d’environ</a:t>
            </a:r>
            <a:r>
              <a:rPr lang="en-US" sz="1100" b="0" i="0" dirty="0" smtClean="0">
                <a:solidFill>
                  <a:srgbClr val="000000"/>
                </a:solidFill>
                <a:latin typeface="Arial"/>
                <a:ea typeface="+mn-ea"/>
                <a:cs typeface="+mn-cs"/>
              </a:rPr>
              <a:t> 6 </a:t>
            </a:r>
            <a:r>
              <a:rPr lang="en-US" sz="1100" b="0" i="0" dirty="0" err="1" smtClean="0">
                <a:solidFill>
                  <a:srgbClr val="000000"/>
                </a:solidFill>
                <a:latin typeface="Arial"/>
                <a:ea typeface="+mn-ea"/>
                <a:cs typeface="+mn-cs"/>
              </a:rPr>
              <a:t>Vpp</a:t>
            </a:r>
            <a:r>
              <a:rPr lang="en-US" sz="1100" b="0" i="0" dirty="0" smtClean="0">
                <a:solidFill>
                  <a:srgbClr val="000000"/>
                </a:solidFill>
                <a:latin typeface="Arial"/>
                <a:ea typeface="+mn-ea"/>
                <a:cs typeface="+mn-cs"/>
              </a:rPr>
              <a:t> (6 divisions x 1 V/div). </a:t>
            </a:r>
          </a:p>
          <a:p>
            <a:pPr algn="l">
              <a:spcBef>
                <a:spcPts val="39600"/>
              </a:spcBef>
              <a:spcAft>
                <a:spcPts val="0"/>
              </a:spcAft>
              <a:buNone/>
            </a:pPr>
            <a:r>
              <a:rPr lang="en-US" sz="1100" b="0" i="0" dirty="0" smtClean="0">
                <a:solidFill>
                  <a:srgbClr val="000000"/>
                </a:solidFill>
                <a:latin typeface="Arial"/>
                <a:ea typeface="+mn-ea"/>
                <a:cs typeface="+mn-cs"/>
              </a:rPr>
              <a:t>Pour </a:t>
            </a:r>
            <a:r>
              <a:rPr lang="en-US" sz="1100" b="0" i="0" dirty="0" err="1" smtClean="0">
                <a:solidFill>
                  <a:srgbClr val="000000"/>
                </a:solidFill>
                <a:latin typeface="Arial"/>
                <a:ea typeface="+mn-ea"/>
                <a:cs typeface="+mn-cs"/>
              </a:rPr>
              <a:t>mesurer</a:t>
            </a:r>
            <a:r>
              <a:rPr lang="en-US" sz="1100" b="0" i="0" dirty="0" smtClean="0">
                <a:solidFill>
                  <a:srgbClr val="000000"/>
                </a:solidFill>
                <a:latin typeface="Arial"/>
                <a:ea typeface="+mn-ea"/>
                <a:cs typeface="+mn-cs"/>
              </a:rPr>
              <a:t> la tension de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absolue</a:t>
            </a:r>
            <a:r>
              <a:rPr lang="en-US" sz="1100" b="0" i="0" dirty="0" smtClean="0">
                <a:solidFill>
                  <a:srgbClr val="000000"/>
                </a:solidFill>
                <a:latin typeface="Arial"/>
                <a:ea typeface="+mn-ea"/>
                <a:cs typeface="+mn-cs"/>
              </a:rPr>
              <a:t> du signal, nous </a:t>
            </a:r>
            <a:r>
              <a:rPr lang="en-US" sz="1100" b="0" i="0" dirty="0" err="1" smtClean="0">
                <a:solidFill>
                  <a:srgbClr val="000000"/>
                </a:solidFill>
                <a:latin typeface="Arial"/>
                <a:ea typeface="+mn-ea"/>
                <a:cs typeface="+mn-cs"/>
              </a:rPr>
              <a:t>devons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d’abord</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localiser</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l’icône</a:t>
            </a:r>
            <a:r>
              <a:rPr lang="en-US" sz="1100" b="0" i="0" dirty="0" smtClean="0">
                <a:solidFill>
                  <a:srgbClr val="000000"/>
                </a:solidFill>
                <a:latin typeface="Arial"/>
                <a:ea typeface="+mn-ea"/>
                <a:cs typeface="+mn-cs"/>
              </a:rPr>
              <a:t>/</a:t>
            </a:r>
            <a:r>
              <a:rPr lang="en-US" sz="1100" b="0" i="0" dirty="0" err="1" smtClean="0">
                <a:solidFill>
                  <a:srgbClr val="000000"/>
                </a:solidFill>
                <a:latin typeface="Arial"/>
                <a:ea typeface="+mn-ea"/>
                <a:cs typeface="+mn-cs"/>
              </a:rPr>
              <a:t>indicateur</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terre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sur</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côté</a:t>
            </a:r>
            <a:r>
              <a:rPr lang="en-US" sz="1100" b="0" i="0" dirty="0" smtClean="0">
                <a:solidFill>
                  <a:srgbClr val="000000"/>
                </a:solidFill>
                <a:latin typeface="Arial"/>
                <a:ea typeface="+mn-ea"/>
                <a:cs typeface="+mn-cs"/>
              </a:rPr>
              <a:t> gauche du </a:t>
            </a:r>
            <a:r>
              <a:rPr lang="en-US" sz="1100" b="0" i="0" dirty="0" err="1" smtClean="0">
                <a:solidFill>
                  <a:srgbClr val="000000"/>
                </a:solidFill>
                <a:latin typeface="Arial"/>
                <a:ea typeface="+mn-ea"/>
                <a:cs typeface="+mn-cs"/>
              </a:rPr>
              <a:t>graticule</a:t>
            </a:r>
            <a:r>
              <a:rPr lang="en-US" sz="1100" b="0" i="0" dirty="0" smtClean="0">
                <a:solidFill>
                  <a:srgbClr val="000000"/>
                </a:solidFill>
                <a:latin typeface="Arial"/>
                <a:ea typeface="+mn-ea"/>
                <a:cs typeface="+mn-cs"/>
              </a:rPr>
              <a:t>. Ce point </a:t>
            </a:r>
            <a:r>
              <a:rPr lang="en-US" sz="1100" b="0" i="0" dirty="0" err="1" smtClean="0">
                <a:solidFill>
                  <a:srgbClr val="000000"/>
                </a:solidFill>
                <a:latin typeface="Arial"/>
                <a:ea typeface="+mn-ea"/>
                <a:cs typeface="+mn-cs"/>
              </a:rPr>
              <a:t>définit</a:t>
            </a:r>
            <a:r>
              <a:rPr lang="en-US" sz="1100" b="0" i="0" dirty="0" smtClean="0">
                <a:solidFill>
                  <a:srgbClr val="000000"/>
                </a:solidFill>
                <a:latin typeface="Arial"/>
                <a:ea typeface="+mn-ea"/>
                <a:cs typeface="+mn-cs"/>
              </a:rPr>
              <a:t> le </a:t>
            </a:r>
            <a:r>
              <a:rPr lang="en-US" sz="1100" b="0" i="0" dirty="0" err="1" smtClean="0">
                <a:solidFill>
                  <a:srgbClr val="000000"/>
                </a:solidFill>
                <a:latin typeface="Arial"/>
                <a:ea typeface="+mn-ea"/>
                <a:cs typeface="+mn-cs"/>
              </a:rPr>
              <a:t>niveau</a:t>
            </a:r>
            <a:r>
              <a:rPr lang="en-US" sz="1100" b="0" i="0" dirty="0" smtClean="0">
                <a:solidFill>
                  <a:srgbClr val="000000"/>
                </a:solidFill>
                <a:latin typeface="Arial"/>
                <a:ea typeface="+mn-ea"/>
                <a:cs typeface="+mn-cs"/>
              </a:rPr>
              <a:t> 0 V. On </a:t>
            </a:r>
            <a:r>
              <a:rPr lang="en-US" sz="1100" b="0" i="0" dirty="0" err="1" smtClean="0">
                <a:solidFill>
                  <a:srgbClr val="000000"/>
                </a:solidFill>
                <a:latin typeface="Arial"/>
                <a:ea typeface="+mn-ea"/>
                <a:cs typeface="+mn-cs"/>
              </a:rPr>
              <a:t>constate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alors</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que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l’amplitude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positive (</a:t>
            </a:r>
            <a:r>
              <a:rPr lang="en-US" sz="1100" b="0" i="0" dirty="0" err="1" smtClean="0">
                <a:solidFill>
                  <a:srgbClr val="000000"/>
                </a:solidFill>
                <a:latin typeface="Arial"/>
                <a:ea typeface="+mn-ea"/>
                <a:cs typeface="+mn-cs"/>
              </a:rPr>
              <a:t>Vmax</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d’environ</a:t>
            </a:r>
            <a:r>
              <a:rPr lang="en-US" sz="1100" b="0" i="0" dirty="0" smtClean="0">
                <a:solidFill>
                  <a:srgbClr val="000000"/>
                </a:solidFill>
                <a:latin typeface="Arial"/>
                <a:ea typeface="+mn-ea"/>
                <a:cs typeface="+mn-cs"/>
              </a:rPr>
              <a:t> 4 divisions au-</a:t>
            </a:r>
            <a:r>
              <a:rPr lang="en-US" sz="1100" b="0" i="0" dirty="0" err="1" smtClean="0">
                <a:solidFill>
                  <a:srgbClr val="000000"/>
                </a:solidFill>
                <a:latin typeface="Arial"/>
                <a:ea typeface="+mn-ea"/>
                <a:cs typeface="+mn-cs"/>
              </a:rPr>
              <a:t>dessus</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l’indicateur</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terre</a:t>
            </a:r>
            <a:r>
              <a:rPr lang="en-US" sz="1100" b="0" i="0" dirty="0" smtClean="0">
                <a:solidFill>
                  <a:srgbClr val="000000"/>
                </a:solidFill>
                <a:latin typeface="Arial"/>
                <a:ea typeface="+mn-ea"/>
                <a:cs typeface="+mn-cs"/>
              </a:rPr>
              <a:t> ; la tension de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positive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signal </a:t>
            </a:r>
            <a:r>
              <a:rPr lang="en-US" sz="1100" b="0" i="0" dirty="0" err="1" smtClean="0">
                <a:solidFill>
                  <a:srgbClr val="000000"/>
                </a:solidFill>
                <a:latin typeface="Arial"/>
                <a:ea typeface="+mn-ea"/>
                <a:cs typeface="+mn-cs"/>
              </a:rPr>
              <a:t>est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donc</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d’environ</a:t>
            </a:r>
            <a:r>
              <a:rPr lang="en-US" sz="1100" b="0" i="0" dirty="0" smtClean="0">
                <a:solidFill>
                  <a:srgbClr val="000000"/>
                </a:solidFill>
                <a:latin typeface="Arial"/>
                <a:ea typeface="+mn-ea"/>
                <a:cs typeface="+mn-cs"/>
              </a:rPr>
              <a:t> +4 V au-</a:t>
            </a:r>
            <a:r>
              <a:rPr lang="en-US" sz="1100" b="0" i="0" dirty="0" err="1" smtClean="0">
                <a:solidFill>
                  <a:srgbClr val="000000"/>
                </a:solidFill>
                <a:latin typeface="Arial"/>
                <a:ea typeface="+mn-ea"/>
                <a:cs typeface="+mn-cs"/>
              </a:rPr>
              <a:t>dessus</a:t>
            </a:r>
            <a:r>
              <a:rPr lang="en-US" sz="1100" b="0" i="0" dirty="0" smtClean="0">
                <a:solidFill>
                  <a:srgbClr val="000000"/>
                </a:solidFill>
                <a:latin typeface="Arial"/>
                <a:ea typeface="+mn-ea"/>
                <a:cs typeface="+mn-cs"/>
              </a:rPr>
              <a:t> de la </a:t>
            </a:r>
            <a:r>
              <a:rPr lang="en-US" sz="1100" b="0" i="0" dirty="0" err="1" smtClean="0">
                <a:solidFill>
                  <a:srgbClr val="000000"/>
                </a:solidFill>
                <a:latin typeface="Arial"/>
                <a:ea typeface="+mn-ea"/>
                <a:cs typeface="+mn-cs"/>
              </a:rPr>
              <a:t>terre</a:t>
            </a:r>
            <a:r>
              <a:rPr lang="en-US" sz="1100" b="0" i="0" dirty="0" smtClean="0">
                <a:solidFill>
                  <a:srgbClr val="000000"/>
                </a:solidFill>
                <a:latin typeface="Arial"/>
                <a:ea typeface="+mn-ea"/>
                <a:cs typeface="+mn-cs"/>
              </a:rPr>
              <a:t> (+4 divisions x 1 V/div). </a:t>
            </a:r>
          </a:p>
          <a:p>
            <a:pPr algn="l">
              <a:spcBef>
                <a:spcPts val="39600"/>
              </a:spcBef>
              <a:spcAft>
                <a:spcPts val="0"/>
              </a:spcAft>
              <a:buNone/>
            </a:pPr>
            <a:r>
              <a:rPr lang="en-US" sz="1100" b="0" i="0" dirty="0" err="1" smtClean="0">
                <a:solidFill>
                  <a:srgbClr val="000000"/>
                </a:solidFill>
                <a:latin typeface="Arial"/>
                <a:ea typeface="+mn-ea"/>
                <a:cs typeface="+mn-cs"/>
              </a:rPr>
              <a:t>Déterminez</a:t>
            </a:r>
            <a:r>
              <a:rPr lang="en-US" sz="1100" b="0" i="0" dirty="0" smtClean="0">
                <a:solidFill>
                  <a:srgbClr val="000000"/>
                </a:solidFill>
                <a:latin typeface="Arial"/>
                <a:ea typeface="+mn-ea"/>
                <a:cs typeface="+mn-cs"/>
              </a:rPr>
              <a:t> à </a:t>
            </a:r>
            <a:r>
              <a:rPr lang="en-US" sz="1100" b="0" i="0" dirty="0" err="1" smtClean="0">
                <a:solidFill>
                  <a:srgbClr val="000000"/>
                </a:solidFill>
                <a:latin typeface="Arial"/>
                <a:ea typeface="+mn-ea"/>
                <a:cs typeface="+mn-cs"/>
              </a:rPr>
              <a:t>présent</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l’amplitude</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crête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négative</a:t>
            </a:r>
            <a:r>
              <a:rPr lang="en-US" sz="1100" b="0" i="0" dirty="0" smtClean="0">
                <a:solidFill>
                  <a:srgbClr val="000000"/>
                </a:solidFill>
                <a:latin typeface="Arial"/>
                <a:ea typeface="+mn-ea"/>
                <a:cs typeface="+mn-cs"/>
              </a:rPr>
              <a:t> (</a:t>
            </a:r>
            <a:r>
              <a:rPr lang="en-US" sz="1100" b="0" i="0" dirty="0" err="1" smtClean="0">
                <a:solidFill>
                  <a:srgbClr val="000000"/>
                </a:solidFill>
                <a:latin typeface="Arial"/>
                <a:ea typeface="+mn-ea"/>
                <a:cs typeface="+mn-cs"/>
              </a:rPr>
              <a:t>Vmin</a:t>
            </a:r>
            <a:r>
              <a:rPr lang="en-US" sz="1100" b="0" i="0" dirty="0" smtClean="0">
                <a:solidFill>
                  <a:srgbClr val="000000"/>
                </a:solidFill>
                <a:latin typeface="Arial"/>
                <a:ea typeface="+mn-ea"/>
                <a:cs typeface="+mn-cs"/>
              </a:rPr>
              <a:t>) de </a:t>
            </a:r>
            <a:r>
              <a:rPr lang="en-US" sz="1100" b="0" i="0" dirty="0" err="1" smtClean="0">
                <a:solidFill>
                  <a:srgbClr val="000000"/>
                </a:solidFill>
                <a:latin typeface="Arial"/>
                <a:ea typeface="+mn-ea"/>
                <a:cs typeface="+mn-cs"/>
              </a:rPr>
              <a:t>ce</a:t>
            </a:r>
            <a:r>
              <a:rPr lang="en-US" sz="1100" b="0" i="0" dirty="0" smtClean="0">
                <a:solidFill>
                  <a:srgbClr val="000000"/>
                </a:solidFill>
                <a:latin typeface="Arial"/>
                <a:ea typeface="+mn-ea"/>
                <a:cs typeface="+mn-cs"/>
              </a:rPr>
              <a:t> signal.</a:t>
            </a:r>
            <a:r>
              <a:rPr lang="en-US" sz="1200" b="0" i="0" dirty="0" smtClean="0">
                <a:solidFill>
                  <a:srgbClr val="000000"/>
                </a:solidFill>
                <a:latin typeface="Arial"/>
                <a:ea typeface="+mn-ea"/>
                <a:cs typeface="+mn-cs"/>
              </a:rPr>
              <a:t> </a:t>
            </a:r>
            <a:endParaRPr lang="en-US" sz="12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375232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428505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309918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grpSp>
        <p:nvGrpSpPr>
          <p:cNvPr id="136" name="Group 135"/>
          <p:cNvGrpSpPr/>
          <p:nvPr userDrawn="1"/>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smtClean="0"/>
              <a:t>Type Date Here</a:t>
            </a:r>
            <a:endParaRPr lang="en-US" dirty="0"/>
          </a:p>
        </p:txBody>
      </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14449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831215"/>
            <a:ext cx="5575174" cy="1470025"/>
          </a:xfrm>
        </p:spPr>
        <p:txBody>
          <a:bodyPr anchor="t"/>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2647" y="5029200"/>
            <a:ext cx="1948915"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2337181"/>
            <a:ext cx="2447925" cy="182880"/>
          </a:xfrm>
        </p:spPr>
        <p:txBody>
          <a:bodyPr/>
          <a:lstStyle>
            <a:lvl1pPr marL="0" indent="0">
              <a:spcBef>
                <a:spcPts val="0"/>
              </a:spcBef>
              <a:buNone/>
              <a:defRPr sz="1200" baseline="0">
                <a:solidFill>
                  <a:schemeClr val="tx2"/>
                </a:solidFill>
              </a:defRPr>
            </a:lvl1pPr>
          </a:lstStyle>
          <a:p>
            <a:pPr lvl="0"/>
            <a:r>
              <a:rPr lang="en-US" dirty="0" smtClean="0"/>
              <a:t>Date Here Move Up as Needed</a:t>
            </a:r>
            <a:endParaRPr lang="en-US" dirty="0"/>
          </a:p>
        </p:txBody>
      </p:sp>
      <p:grpSp>
        <p:nvGrpSpPr>
          <p:cNvPr id="71" name="Group 70"/>
          <p:cNvGrpSpPr/>
          <p:nvPr userDrawn="1"/>
        </p:nvGrpSpPr>
        <p:grpSpPr>
          <a:xfrm flipV="1">
            <a:off x="152400" y="903989"/>
            <a:ext cx="88392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48"/>
            <p:cNvSpPr>
              <a:spLocks noChangeShapeType="1"/>
            </p:cNvSpPr>
            <p:nvPr/>
          </p:nvSpPr>
          <p:spPr bwMode="auto">
            <a:xfrm>
              <a:off x="6594531" y="-1606182"/>
              <a:ext cx="0" cy="2816352"/>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1394054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5" name="Footer Placeholder 4"/>
          <p:cNvSpPr>
            <a:spLocks noGrp="1"/>
          </p:cNvSpPr>
          <p:nvPr>
            <p:ph type="ftr" sz="quarter" idx="11"/>
          </p:nvPr>
        </p:nvSpPr>
        <p:spPr/>
        <p:txBody>
          <a:bodyPr/>
          <a:lstStyle>
            <a:lvl1pPr>
              <a:defRPr>
                <a:solidFill>
                  <a:srgbClr val="E90029"/>
                </a:solidFill>
              </a:defRPr>
            </a:lvl1pPr>
          </a:lstStyle>
          <a:p>
            <a:endParaRPr lang="en-US"/>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153619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623061"/>
            <a:ext cx="5291709" cy="434340"/>
          </a:xfrm>
        </p:spPr>
        <p:txBody>
          <a:bodyPr anchor="t"/>
          <a:lstStyle>
            <a:lvl1pPr>
              <a:lnSpc>
                <a:spcPct val="94000"/>
              </a:lnSpc>
              <a:defRPr sz="3200" baseline="0">
                <a:solidFill>
                  <a:schemeClr val="tx2"/>
                </a:solidFill>
              </a:defRPr>
            </a:lvl1pPr>
          </a:lstStyle>
          <a:p>
            <a:r>
              <a:rPr lang="en-US" dirty="0" smtClean="0"/>
              <a:t>Divider Slide Title</a:t>
            </a:r>
            <a:endParaRPr lang="en-US" dirty="0"/>
          </a:p>
        </p:txBody>
      </p:sp>
      <p:sp>
        <p:nvSpPr>
          <p:cNvPr id="3" name="Subtitle 2"/>
          <p:cNvSpPr>
            <a:spLocks noGrp="1"/>
          </p:cNvSpPr>
          <p:nvPr>
            <p:ph type="subTitle" idx="1" hasCustomPrompt="1"/>
          </p:nvPr>
        </p:nvSpPr>
        <p:spPr>
          <a:xfrm>
            <a:off x="727525" y="2439782"/>
            <a:ext cx="5292276"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Additional copy or delete placeholder if not needed.</a:t>
            </a:r>
          </a:p>
        </p:txBody>
      </p:sp>
      <p:grpSp>
        <p:nvGrpSpPr>
          <p:cNvPr id="6" name="Group 5"/>
          <p:cNvGrpSpPr/>
          <p:nvPr userDrawn="1"/>
        </p:nvGrpSpPr>
        <p:grpSpPr>
          <a:xfrm>
            <a:off x="152400" y="0"/>
            <a:ext cx="88392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3461792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52474" y="1371599"/>
            <a:ext cx="7172326" cy="4727448"/>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24" name="Text Placeholder 17"/>
          <p:cNvSpPr>
            <a:spLocks noGrp="1"/>
          </p:cNvSpPr>
          <p:nvPr>
            <p:ph type="body" sz="quarter" idx="13" hasCustomPrompt="1"/>
          </p:nvPr>
        </p:nvSpPr>
        <p:spPr>
          <a:xfrm>
            <a:off x="762000" y="68580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43930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108369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2474" y="1562101"/>
            <a:ext cx="3819525"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562101"/>
            <a:ext cx="3822192"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18"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8"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9" name="Date Placeholder 3"/>
          <p:cNvSpPr>
            <a:spLocks noGrp="1"/>
          </p:cNvSpPr>
          <p:nvPr>
            <p:ph type="dt" sz="half" idx="14"/>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306678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52475" y="1211580"/>
            <a:ext cx="382219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876800" y="1211580"/>
            <a:ext cx="3822192"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4876800"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solidFill>
                  <a:srgbClr val="E90029"/>
                </a:solidFill>
              </a:defRPr>
            </a:lvl1pPr>
          </a:lstStyle>
          <a:p>
            <a:endParaRPr 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29444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3060887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494728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0"/>
            <a:ext cx="494728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59969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5996940" y="1912300"/>
            <a:ext cx="2689860" cy="4206240"/>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387413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3581400" y="1600199"/>
            <a:ext cx="5110163" cy="4572000"/>
          </a:xfrm>
        </p:spPr>
        <p:txBody>
          <a:bodyPr anchor="ctr"/>
          <a:lstStyle>
            <a:lvl1pPr marL="0" indent="0" algn="ctr">
              <a:buNone/>
              <a:defRPr/>
            </a:lvl1pPr>
          </a:lstStyle>
          <a:p>
            <a:r>
              <a:rPr lang="en-US" dirty="0" smtClean="0"/>
              <a:t>Click to add image</a:t>
            </a:r>
            <a:endParaRPr lang="en-US" dirty="0"/>
          </a:p>
        </p:txBody>
      </p:sp>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7518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751840" y="1912300"/>
            <a:ext cx="2689860" cy="4261104"/>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585979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374637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3746373"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hasCustomPrompt="1"/>
          </p:nvPr>
        </p:nvSpPr>
        <p:spPr>
          <a:xfrm>
            <a:off x="6598920" y="1539874"/>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6" name="Content Placeholder 5"/>
          <p:cNvSpPr>
            <a:spLocks noGrp="1"/>
          </p:cNvSpPr>
          <p:nvPr>
            <p:ph sz="quarter" idx="4"/>
          </p:nvPr>
        </p:nvSpPr>
        <p:spPr>
          <a:xfrm>
            <a:off x="6598920" y="1834577"/>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8" name="Footer Placeholder 7"/>
          <p:cNvSpPr>
            <a:spLocks noGrp="1"/>
          </p:cNvSpPr>
          <p:nvPr>
            <p:ph type="ftr" sz="quarter" idx="11"/>
          </p:nvPr>
        </p:nvSpPr>
        <p:spPr/>
        <p:txBody>
          <a:bodyPr/>
          <a:lstStyle/>
          <a:p>
            <a:endParaRPr lang="en-US"/>
          </a:p>
        </p:txBody>
      </p:sp>
      <p:sp>
        <p:nvSpPr>
          <p:cNvPr id="14" name="Text Placeholder 4"/>
          <p:cNvSpPr>
            <a:spLocks noGrp="1"/>
          </p:cNvSpPr>
          <p:nvPr>
            <p:ph type="body" sz="quarter" idx="13" hasCustomPrompt="1"/>
          </p:nvPr>
        </p:nvSpPr>
        <p:spPr>
          <a:xfrm>
            <a:off x="6598920" y="302514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15" name="Content Placeholder 5"/>
          <p:cNvSpPr>
            <a:spLocks noGrp="1"/>
          </p:cNvSpPr>
          <p:nvPr>
            <p:ph sz="quarter" idx="14"/>
          </p:nvPr>
        </p:nvSpPr>
        <p:spPr>
          <a:xfrm>
            <a:off x="6598920" y="331984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6" name="Text Placeholder 4"/>
          <p:cNvSpPr>
            <a:spLocks noGrp="1"/>
          </p:cNvSpPr>
          <p:nvPr>
            <p:ph type="body" sz="quarter" idx="15" hasCustomPrompt="1"/>
          </p:nvPr>
        </p:nvSpPr>
        <p:spPr>
          <a:xfrm>
            <a:off x="6598920" y="445770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17" name="Content Placeholder 5"/>
          <p:cNvSpPr>
            <a:spLocks noGrp="1"/>
          </p:cNvSpPr>
          <p:nvPr>
            <p:ph sz="quarter" idx="16"/>
          </p:nvPr>
        </p:nvSpPr>
        <p:spPr>
          <a:xfrm>
            <a:off x="6598920" y="475240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9" name="Picture Placeholder 18"/>
          <p:cNvSpPr>
            <a:spLocks noGrp="1"/>
          </p:cNvSpPr>
          <p:nvPr>
            <p:ph type="pic" sz="quarter" idx="17" hasCustomPrompt="1"/>
          </p:nvPr>
        </p:nvSpPr>
        <p:spPr>
          <a:xfrm>
            <a:off x="4724400" y="1616075"/>
            <a:ext cx="1600200" cy="1203325"/>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4724400" y="3071495"/>
            <a:ext cx="1600200" cy="1203325"/>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4724400" y="4542155"/>
            <a:ext cx="1600200" cy="1203325"/>
          </a:xfrm>
        </p:spPr>
        <p:txBody>
          <a:bodyPr anchor="ctr"/>
          <a:lstStyle>
            <a:lvl1pPr marL="0" indent="0" algn="ctr">
              <a:buNone/>
              <a:defRPr sz="1300"/>
            </a:lvl1pPr>
          </a:lstStyle>
          <a:p>
            <a:r>
              <a:rPr lang="en-US" dirty="0" smtClean="0"/>
              <a:t>Click to add image</a:t>
            </a:r>
            <a:endParaRPr lang="en-US" dirty="0"/>
          </a:p>
        </p:txBody>
      </p:sp>
      <p:sp>
        <p:nvSpPr>
          <p:cNvPr id="18" name="Slide Number Placeholder 5"/>
          <p:cNvSpPr>
            <a:spLocks noGrp="1"/>
          </p:cNvSpPr>
          <p:nvPr>
            <p:ph type="sldNum" sz="quarter" idx="20"/>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22" name="Date Placeholder 3"/>
          <p:cNvSpPr>
            <a:spLocks noGrp="1"/>
          </p:cNvSpPr>
          <p:nvPr>
            <p:ph type="dt" sz="half" idx="21"/>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71090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752474"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625792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6257925"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8" name="Footer Placeholder 7"/>
          <p:cNvSpPr>
            <a:spLocks noGrp="1"/>
          </p:cNvSpPr>
          <p:nvPr>
            <p:ph type="ftr" sz="quarter" idx="11"/>
          </p:nvPr>
        </p:nvSpPr>
        <p:spPr/>
        <p:txBody>
          <a:bodyPr/>
          <a:lstStyle/>
          <a:p>
            <a:endParaRPr lang="en-US"/>
          </a:p>
        </p:txBody>
      </p:sp>
      <p:sp>
        <p:nvSpPr>
          <p:cNvPr id="19" name="Picture Placeholder 18"/>
          <p:cNvSpPr>
            <a:spLocks noGrp="1"/>
          </p:cNvSpPr>
          <p:nvPr>
            <p:ph type="pic" sz="quarter" idx="17" hasCustomPrompt="1"/>
          </p:nvPr>
        </p:nvSpPr>
        <p:spPr>
          <a:xfrm>
            <a:off x="752474"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3419665"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6086856"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6" name="Text Placeholder 4"/>
          <p:cNvSpPr>
            <a:spLocks noGrp="1"/>
          </p:cNvSpPr>
          <p:nvPr>
            <p:ph type="body" sz="quarter" idx="25" hasCustomPrompt="1"/>
          </p:nvPr>
        </p:nvSpPr>
        <p:spPr>
          <a:xfrm>
            <a:off x="3419665"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27" name="Text Placeholder 4"/>
          <p:cNvSpPr>
            <a:spLocks noGrp="1"/>
          </p:cNvSpPr>
          <p:nvPr>
            <p:ph type="body" sz="quarter" idx="26" hasCustomPrompt="1"/>
          </p:nvPr>
        </p:nvSpPr>
        <p:spPr>
          <a:xfrm>
            <a:off x="6086856"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31" name="Text Placeholder 30"/>
          <p:cNvSpPr>
            <a:spLocks noGrp="1"/>
          </p:cNvSpPr>
          <p:nvPr>
            <p:ph type="body" sz="quarter" idx="30"/>
          </p:nvPr>
        </p:nvSpPr>
        <p:spPr>
          <a:xfrm>
            <a:off x="75247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2" name="Text Placeholder 30"/>
          <p:cNvSpPr>
            <a:spLocks noGrp="1"/>
          </p:cNvSpPr>
          <p:nvPr>
            <p:ph type="body" sz="quarter" idx="31"/>
          </p:nvPr>
        </p:nvSpPr>
        <p:spPr>
          <a:xfrm>
            <a:off x="341966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3" name="Text Placeholder 30"/>
          <p:cNvSpPr>
            <a:spLocks noGrp="1"/>
          </p:cNvSpPr>
          <p:nvPr>
            <p:ph type="body" sz="quarter" idx="32"/>
          </p:nvPr>
        </p:nvSpPr>
        <p:spPr>
          <a:xfrm>
            <a:off x="6086856"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1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7" name="Date Placeholder 3"/>
          <p:cNvSpPr>
            <a:spLocks noGrp="1"/>
          </p:cNvSpPr>
          <p:nvPr>
            <p:ph type="dt" sz="half" idx="3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119380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userDrawn="1"/>
        </p:nvGrpSpPr>
        <p:grpSpPr>
          <a:xfrm>
            <a:off x="152400" y="401320"/>
            <a:ext cx="88392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6"/>
            <p:cNvSpPr>
              <a:spLocks noChangeShapeType="1"/>
            </p:cNvSpPr>
            <p:nvPr/>
          </p:nvSpPr>
          <p:spPr bwMode="auto">
            <a:xfrm>
              <a:off x="30221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7"/>
            <p:cNvSpPr>
              <a:spLocks noChangeShapeType="1"/>
            </p:cNvSpPr>
            <p:nvPr/>
          </p:nvSpPr>
          <p:spPr bwMode="auto">
            <a:xfrm>
              <a:off x="45203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9"/>
            <p:cNvSpPr>
              <a:spLocks noChangeShapeType="1"/>
            </p:cNvSpPr>
            <p:nvPr/>
          </p:nvSpPr>
          <p:spPr bwMode="auto">
            <a:xfrm>
              <a:off x="75166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0"/>
            <p:cNvSpPr>
              <a:spLocks noChangeShapeType="1"/>
            </p:cNvSpPr>
            <p:nvPr/>
          </p:nvSpPr>
          <p:spPr bwMode="auto">
            <a:xfrm>
              <a:off x="90148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1"/>
            <p:cNvSpPr>
              <a:spLocks noChangeShapeType="1"/>
            </p:cNvSpPr>
            <p:nvPr/>
          </p:nvSpPr>
          <p:spPr bwMode="auto">
            <a:xfrm>
              <a:off x="105130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2"/>
            <p:cNvSpPr>
              <a:spLocks noChangeShapeType="1"/>
            </p:cNvSpPr>
            <p:nvPr/>
          </p:nvSpPr>
          <p:spPr bwMode="auto">
            <a:xfrm>
              <a:off x="120111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3"/>
            <p:cNvSpPr>
              <a:spLocks noChangeShapeType="1"/>
            </p:cNvSpPr>
            <p:nvPr/>
          </p:nvSpPr>
          <p:spPr bwMode="auto">
            <a:xfrm>
              <a:off x="135093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14"/>
            <p:cNvSpPr>
              <a:spLocks noChangeShapeType="1"/>
            </p:cNvSpPr>
            <p:nvPr/>
          </p:nvSpPr>
          <p:spPr bwMode="auto">
            <a:xfrm>
              <a:off x="150075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15"/>
            <p:cNvSpPr>
              <a:spLocks noChangeShapeType="1"/>
            </p:cNvSpPr>
            <p:nvPr/>
          </p:nvSpPr>
          <p:spPr bwMode="auto">
            <a:xfrm>
              <a:off x="165057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16"/>
            <p:cNvSpPr>
              <a:spLocks noChangeShapeType="1"/>
            </p:cNvSpPr>
            <p:nvPr/>
          </p:nvSpPr>
          <p:spPr bwMode="auto">
            <a:xfrm>
              <a:off x="180038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17"/>
            <p:cNvSpPr>
              <a:spLocks noChangeShapeType="1"/>
            </p:cNvSpPr>
            <p:nvPr/>
          </p:nvSpPr>
          <p:spPr bwMode="auto">
            <a:xfrm>
              <a:off x="195020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18"/>
            <p:cNvSpPr>
              <a:spLocks noChangeShapeType="1"/>
            </p:cNvSpPr>
            <p:nvPr/>
          </p:nvSpPr>
          <p:spPr bwMode="auto">
            <a:xfrm>
              <a:off x="210002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19"/>
            <p:cNvSpPr>
              <a:spLocks noChangeShapeType="1"/>
            </p:cNvSpPr>
            <p:nvPr/>
          </p:nvSpPr>
          <p:spPr bwMode="auto">
            <a:xfrm>
              <a:off x="224983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20"/>
            <p:cNvSpPr>
              <a:spLocks noChangeShapeType="1"/>
            </p:cNvSpPr>
            <p:nvPr/>
          </p:nvSpPr>
          <p:spPr bwMode="auto">
            <a:xfrm>
              <a:off x="239965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21"/>
            <p:cNvSpPr>
              <a:spLocks noChangeShapeType="1"/>
            </p:cNvSpPr>
            <p:nvPr/>
          </p:nvSpPr>
          <p:spPr bwMode="auto">
            <a:xfrm>
              <a:off x="254947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22"/>
            <p:cNvSpPr>
              <a:spLocks noChangeShapeType="1"/>
            </p:cNvSpPr>
            <p:nvPr/>
          </p:nvSpPr>
          <p:spPr bwMode="auto">
            <a:xfrm>
              <a:off x="269928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23"/>
            <p:cNvSpPr>
              <a:spLocks noChangeShapeType="1"/>
            </p:cNvSpPr>
            <p:nvPr/>
          </p:nvSpPr>
          <p:spPr bwMode="auto">
            <a:xfrm>
              <a:off x="284910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24"/>
            <p:cNvSpPr>
              <a:spLocks noChangeShapeType="1"/>
            </p:cNvSpPr>
            <p:nvPr/>
          </p:nvSpPr>
          <p:spPr bwMode="auto">
            <a:xfrm>
              <a:off x="299892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25"/>
            <p:cNvSpPr>
              <a:spLocks noChangeShapeType="1"/>
            </p:cNvSpPr>
            <p:nvPr/>
          </p:nvSpPr>
          <p:spPr bwMode="auto">
            <a:xfrm>
              <a:off x="314874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26"/>
            <p:cNvSpPr>
              <a:spLocks noChangeShapeType="1"/>
            </p:cNvSpPr>
            <p:nvPr/>
          </p:nvSpPr>
          <p:spPr bwMode="auto">
            <a:xfrm>
              <a:off x="329855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27"/>
            <p:cNvSpPr>
              <a:spLocks noChangeShapeType="1"/>
            </p:cNvSpPr>
            <p:nvPr/>
          </p:nvSpPr>
          <p:spPr bwMode="auto">
            <a:xfrm>
              <a:off x="344837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28"/>
            <p:cNvSpPr>
              <a:spLocks noChangeShapeType="1"/>
            </p:cNvSpPr>
            <p:nvPr/>
          </p:nvSpPr>
          <p:spPr bwMode="auto">
            <a:xfrm>
              <a:off x="359819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29"/>
            <p:cNvSpPr>
              <a:spLocks noChangeShapeType="1"/>
            </p:cNvSpPr>
            <p:nvPr/>
          </p:nvSpPr>
          <p:spPr bwMode="auto">
            <a:xfrm>
              <a:off x="374800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30"/>
            <p:cNvSpPr>
              <a:spLocks noChangeShapeType="1"/>
            </p:cNvSpPr>
            <p:nvPr/>
          </p:nvSpPr>
          <p:spPr bwMode="auto">
            <a:xfrm>
              <a:off x="389782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31"/>
            <p:cNvSpPr>
              <a:spLocks noChangeShapeType="1"/>
            </p:cNvSpPr>
            <p:nvPr/>
          </p:nvSpPr>
          <p:spPr bwMode="auto">
            <a:xfrm>
              <a:off x="404764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32"/>
            <p:cNvSpPr>
              <a:spLocks noChangeShapeType="1"/>
            </p:cNvSpPr>
            <p:nvPr/>
          </p:nvSpPr>
          <p:spPr bwMode="auto">
            <a:xfrm>
              <a:off x="419745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33"/>
            <p:cNvSpPr>
              <a:spLocks noChangeShapeType="1"/>
            </p:cNvSpPr>
            <p:nvPr/>
          </p:nvSpPr>
          <p:spPr bwMode="auto">
            <a:xfrm>
              <a:off x="434727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34"/>
            <p:cNvSpPr>
              <a:spLocks noChangeShapeType="1"/>
            </p:cNvSpPr>
            <p:nvPr/>
          </p:nvSpPr>
          <p:spPr bwMode="auto">
            <a:xfrm>
              <a:off x="449709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35"/>
            <p:cNvSpPr>
              <a:spLocks noChangeShapeType="1"/>
            </p:cNvSpPr>
            <p:nvPr/>
          </p:nvSpPr>
          <p:spPr bwMode="auto">
            <a:xfrm>
              <a:off x="464691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36"/>
            <p:cNvSpPr>
              <a:spLocks noChangeShapeType="1"/>
            </p:cNvSpPr>
            <p:nvPr/>
          </p:nvSpPr>
          <p:spPr bwMode="auto">
            <a:xfrm>
              <a:off x="479672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37"/>
            <p:cNvSpPr>
              <a:spLocks noChangeShapeType="1"/>
            </p:cNvSpPr>
            <p:nvPr/>
          </p:nvSpPr>
          <p:spPr bwMode="auto">
            <a:xfrm>
              <a:off x="494654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38"/>
            <p:cNvSpPr>
              <a:spLocks noChangeShapeType="1"/>
            </p:cNvSpPr>
            <p:nvPr/>
          </p:nvSpPr>
          <p:spPr bwMode="auto">
            <a:xfrm>
              <a:off x="509636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39"/>
            <p:cNvSpPr>
              <a:spLocks noChangeShapeType="1"/>
            </p:cNvSpPr>
            <p:nvPr/>
          </p:nvSpPr>
          <p:spPr bwMode="auto">
            <a:xfrm>
              <a:off x="524617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40"/>
            <p:cNvSpPr>
              <a:spLocks noChangeShapeType="1"/>
            </p:cNvSpPr>
            <p:nvPr/>
          </p:nvSpPr>
          <p:spPr bwMode="auto">
            <a:xfrm>
              <a:off x="539599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41"/>
            <p:cNvSpPr>
              <a:spLocks noChangeShapeType="1"/>
            </p:cNvSpPr>
            <p:nvPr/>
          </p:nvSpPr>
          <p:spPr bwMode="auto">
            <a:xfrm>
              <a:off x="554581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42"/>
            <p:cNvSpPr>
              <a:spLocks noChangeShapeType="1"/>
            </p:cNvSpPr>
            <p:nvPr/>
          </p:nvSpPr>
          <p:spPr bwMode="auto">
            <a:xfrm>
              <a:off x="569562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3"/>
            <p:cNvSpPr>
              <a:spLocks noChangeShapeType="1"/>
            </p:cNvSpPr>
            <p:nvPr/>
          </p:nvSpPr>
          <p:spPr bwMode="auto">
            <a:xfrm>
              <a:off x="584544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4"/>
            <p:cNvSpPr>
              <a:spLocks noChangeShapeType="1"/>
            </p:cNvSpPr>
            <p:nvPr/>
          </p:nvSpPr>
          <p:spPr bwMode="auto">
            <a:xfrm>
              <a:off x="599526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45"/>
            <p:cNvSpPr>
              <a:spLocks noChangeShapeType="1"/>
            </p:cNvSpPr>
            <p:nvPr/>
          </p:nvSpPr>
          <p:spPr bwMode="auto">
            <a:xfrm>
              <a:off x="614508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46"/>
            <p:cNvSpPr>
              <a:spLocks noChangeShapeType="1"/>
            </p:cNvSpPr>
            <p:nvPr/>
          </p:nvSpPr>
          <p:spPr bwMode="auto">
            <a:xfrm>
              <a:off x="629489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47"/>
            <p:cNvSpPr>
              <a:spLocks noChangeShapeType="1"/>
            </p:cNvSpPr>
            <p:nvPr/>
          </p:nvSpPr>
          <p:spPr bwMode="auto">
            <a:xfrm>
              <a:off x="644471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48"/>
            <p:cNvSpPr>
              <a:spLocks noChangeShapeType="1"/>
            </p:cNvSpPr>
            <p:nvPr/>
          </p:nvSpPr>
          <p:spPr bwMode="auto">
            <a:xfrm>
              <a:off x="659453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50"/>
            <p:cNvSpPr>
              <a:spLocks noChangeShapeType="1"/>
            </p:cNvSpPr>
            <p:nvPr/>
          </p:nvSpPr>
          <p:spPr bwMode="auto">
            <a:xfrm>
              <a:off x="689416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51"/>
            <p:cNvSpPr>
              <a:spLocks noChangeShapeType="1"/>
            </p:cNvSpPr>
            <p:nvPr/>
          </p:nvSpPr>
          <p:spPr bwMode="auto">
            <a:xfrm>
              <a:off x="704398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52"/>
            <p:cNvSpPr>
              <a:spLocks noChangeShapeType="1"/>
            </p:cNvSpPr>
            <p:nvPr/>
          </p:nvSpPr>
          <p:spPr bwMode="auto">
            <a:xfrm>
              <a:off x="719379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53"/>
            <p:cNvSpPr>
              <a:spLocks noChangeShapeType="1"/>
            </p:cNvSpPr>
            <p:nvPr/>
          </p:nvSpPr>
          <p:spPr bwMode="auto">
            <a:xfrm>
              <a:off x="734361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54"/>
            <p:cNvSpPr>
              <a:spLocks noChangeShapeType="1"/>
            </p:cNvSpPr>
            <p:nvPr/>
          </p:nvSpPr>
          <p:spPr bwMode="auto">
            <a:xfrm>
              <a:off x="749343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55"/>
            <p:cNvSpPr>
              <a:spLocks noChangeShapeType="1"/>
            </p:cNvSpPr>
            <p:nvPr/>
          </p:nvSpPr>
          <p:spPr bwMode="auto">
            <a:xfrm>
              <a:off x="764325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56"/>
            <p:cNvSpPr>
              <a:spLocks noChangeShapeType="1"/>
            </p:cNvSpPr>
            <p:nvPr/>
          </p:nvSpPr>
          <p:spPr bwMode="auto">
            <a:xfrm>
              <a:off x="779306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58"/>
            <p:cNvSpPr>
              <a:spLocks noChangeShapeType="1"/>
            </p:cNvSpPr>
            <p:nvPr/>
          </p:nvSpPr>
          <p:spPr bwMode="auto">
            <a:xfrm>
              <a:off x="809270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59"/>
            <p:cNvSpPr>
              <a:spLocks noChangeShapeType="1"/>
            </p:cNvSpPr>
            <p:nvPr/>
          </p:nvSpPr>
          <p:spPr bwMode="auto">
            <a:xfrm>
              <a:off x="824251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60"/>
            <p:cNvSpPr>
              <a:spLocks noChangeShapeType="1"/>
            </p:cNvSpPr>
            <p:nvPr/>
          </p:nvSpPr>
          <p:spPr bwMode="auto">
            <a:xfrm>
              <a:off x="8392335" y="40433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61"/>
            <p:cNvSpPr>
              <a:spLocks noChangeShapeType="1"/>
            </p:cNvSpPr>
            <p:nvPr/>
          </p:nvSpPr>
          <p:spPr bwMode="auto">
            <a:xfrm>
              <a:off x="854215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62"/>
            <p:cNvSpPr>
              <a:spLocks noChangeShapeType="1"/>
            </p:cNvSpPr>
            <p:nvPr/>
          </p:nvSpPr>
          <p:spPr bwMode="auto">
            <a:xfrm>
              <a:off x="869196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3"/>
            <p:cNvSpPr>
              <a:spLocks noChangeShapeType="1"/>
            </p:cNvSpPr>
            <p:nvPr/>
          </p:nvSpPr>
          <p:spPr bwMode="auto">
            <a:xfrm>
              <a:off x="884178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Line 8"/>
            <p:cNvSpPr>
              <a:spLocks noChangeShapeType="1"/>
            </p:cNvSpPr>
            <p:nvPr/>
          </p:nvSpPr>
          <p:spPr bwMode="auto">
            <a:xfrm>
              <a:off x="601851"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hasCustomPrompt="1"/>
          </p:nvPr>
        </p:nvSpPr>
        <p:spPr>
          <a:xfrm>
            <a:off x="751840" y="1353820"/>
            <a:ext cx="5709920" cy="737870"/>
          </a:xfrm>
        </p:spPr>
        <p:txBody>
          <a:bodyPr/>
          <a:lstStyle>
            <a:lvl1pPr>
              <a:defRPr sz="3200">
                <a:solidFill>
                  <a:schemeClr val="tx2"/>
                </a:solidFill>
              </a:defRPr>
            </a:lvl1pPr>
          </a:lstStyle>
          <a:p>
            <a:r>
              <a:rPr lang="en-US" dirty="0" smtClean="0"/>
              <a:t>Agenda or Section Slide ONLY</a:t>
            </a:r>
            <a:endParaRPr lang="en-US" dirty="0"/>
          </a:p>
        </p:txBody>
      </p:sp>
      <p:sp>
        <p:nvSpPr>
          <p:cNvPr id="3" name="Content Placeholder 2"/>
          <p:cNvSpPr>
            <a:spLocks noGrp="1"/>
          </p:cNvSpPr>
          <p:nvPr>
            <p:ph idx="1"/>
          </p:nvPr>
        </p:nvSpPr>
        <p:spPr>
          <a:xfrm>
            <a:off x="752474" y="2598419"/>
            <a:ext cx="6004375" cy="3041729"/>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6885940" y="1580515"/>
            <a:ext cx="1038860" cy="464185"/>
          </a:xfrm>
        </p:spPr>
        <p:txBody>
          <a:bodyPr/>
          <a:lstStyle>
            <a:lvl1pPr>
              <a:defRPr>
                <a:solidFill>
                  <a:srgbClr val="E90029"/>
                </a:solidFill>
              </a:defRPr>
            </a:lvl1pPr>
          </a:lstStyle>
          <a:p>
            <a:endParaRPr lang="en-US" dirty="0"/>
          </a:p>
        </p:txBody>
      </p:sp>
      <p:pic>
        <p:nvPicPr>
          <p:cNvPr id="135" name="Picture 1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400800"/>
            <a:ext cx="1497330" cy="346050"/>
          </a:xfrm>
          <a:prstGeom prst="rect">
            <a:avLst/>
          </a:prstGeom>
        </p:spPr>
      </p:pic>
      <p:sp>
        <p:nvSpPr>
          <p:cNvPr id="136" name="TextBox 135"/>
          <p:cNvSpPr txBox="1"/>
          <p:nvPr userDrawn="1"/>
        </p:nvSpPr>
        <p:spPr>
          <a:xfrm>
            <a:off x="8084820" y="1892351"/>
            <a:ext cx="269304" cy="152349"/>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69" name="Slide Number Placeholder 5"/>
          <p:cNvSpPr>
            <a:spLocks noGrp="1"/>
          </p:cNvSpPr>
          <p:nvPr>
            <p:ph type="sldNum" sz="quarter" idx="4"/>
          </p:nvPr>
        </p:nvSpPr>
        <p:spPr>
          <a:xfrm>
            <a:off x="8458200" y="18446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70" name="Date Placeholder 3"/>
          <p:cNvSpPr>
            <a:spLocks noGrp="1"/>
          </p:cNvSpPr>
          <p:nvPr>
            <p:ph type="dt" sz="half" idx="2"/>
          </p:nvPr>
        </p:nvSpPr>
        <p:spPr>
          <a:xfrm>
            <a:off x="8053449" y="15027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207032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6"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04418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333318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262131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329329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183067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296526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167146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783E-8C89-4DBC-9339-22581B2D2E36}" type="slidenum">
              <a:rPr lang="en-US" smtClean="0"/>
              <a:t>‹#›</a:t>
            </a:fld>
            <a:endParaRPr lang="en-US"/>
          </a:p>
        </p:txBody>
      </p:sp>
    </p:spTree>
    <p:extLst>
      <p:ext uri="{BB962C8B-B14F-4D97-AF65-F5344CB8AC3E}">
        <p14:creationId xmlns:p14="http://schemas.microsoft.com/office/powerpoint/2010/main" val="354935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5783E-8C89-4DBC-9339-22581B2D2E36}" type="slidenum">
              <a:rPr lang="en-US" smtClean="0"/>
              <a:t>‹#›</a:t>
            </a:fld>
            <a:endParaRPr lang="en-US"/>
          </a:p>
        </p:txBody>
      </p:sp>
    </p:spTree>
    <p:extLst>
      <p:ext uri="{BB962C8B-B14F-4D97-AF65-F5344CB8AC3E}">
        <p14:creationId xmlns:p14="http://schemas.microsoft.com/office/powerpoint/2010/main" val="123055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840" y="228600"/>
            <a:ext cx="7192010" cy="51435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52474" y="1371600"/>
            <a:ext cx="7172326" cy="472744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885940" y="6241415"/>
            <a:ext cx="1038860" cy="464185"/>
          </a:xfrm>
          <a:prstGeom prst="rect">
            <a:avLst/>
          </a:prstGeom>
        </p:spPr>
        <p:txBody>
          <a:bodyPr vert="horz" lIns="0" tIns="0" rIns="0" bIns="0" rtlCol="0" anchor="b"/>
          <a:lstStyle>
            <a:lvl1pPr algn="l">
              <a:lnSpc>
                <a:spcPct val="110000"/>
              </a:lnSpc>
              <a:defRPr sz="900">
                <a:solidFill>
                  <a:srgbClr val="E90029"/>
                </a:solidFill>
              </a:defRPr>
            </a:lvl1pPr>
          </a:lstStyle>
          <a:p>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
        <p:nvSpPr>
          <p:cNvPr id="15" name="Line 7"/>
          <p:cNvSpPr>
            <a:spLocks noChangeShapeType="1"/>
          </p:cNvSpPr>
          <p:nvPr/>
        </p:nvSpPr>
        <p:spPr bwMode="auto">
          <a:xfrm>
            <a:off x="6742655"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Line 7"/>
          <p:cNvSpPr>
            <a:spLocks noChangeShapeType="1"/>
          </p:cNvSpPr>
          <p:nvPr/>
        </p:nvSpPr>
        <p:spPr bwMode="auto">
          <a:xfrm>
            <a:off x="7941580"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TextBox 80"/>
          <p:cNvSpPr txBox="1"/>
          <p:nvPr/>
        </p:nvSpPr>
        <p:spPr>
          <a:xfrm>
            <a:off x="8053449" y="65651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999763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3200" kern="1200" baseline="0">
          <a:solidFill>
            <a:srgbClr val="E90029"/>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38.tiff"/><Relationship Id="rId5" Type="http://schemas.openxmlformats.org/officeDocument/2006/relationships/image" Target="../media/image37.wmf"/><Relationship Id="rId4" Type="http://schemas.openxmlformats.org/officeDocument/2006/relationships/image" Target="../media/image36.tif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6477000" cy="616585"/>
          </a:xfrm>
        </p:spPr>
        <p:txBody>
          <a:bodyPr/>
          <a:lstStyle/>
          <a:p>
            <a:r>
              <a:rPr lang="en-US" dirty="0" err="1"/>
              <a:t>Principes</a:t>
            </a:r>
            <a:r>
              <a:rPr lang="en-US" dirty="0"/>
              <a:t> </a:t>
            </a:r>
            <a:r>
              <a:rPr lang="en-US" dirty="0" err="1"/>
              <a:t>fondamentaux</a:t>
            </a:r>
            <a:r>
              <a:rPr lang="en-US" dirty="0"/>
              <a:t> des oscilloscopes</a:t>
            </a:r>
          </a:p>
        </p:txBody>
      </p:sp>
      <p:sp>
        <p:nvSpPr>
          <p:cNvPr id="20" name="Text Placeholder 19"/>
          <p:cNvSpPr>
            <a:spLocks noGrp="1"/>
          </p:cNvSpPr>
          <p:nvPr>
            <p:ph type="body" sz="quarter" idx="13"/>
          </p:nvPr>
        </p:nvSpPr>
        <p:spPr/>
        <p:txBody>
          <a:bodyPr/>
          <a:lstStyle/>
          <a:p>
            <a:r>
              <a:rPr lang="fr-FR" dirty="0"/>
              <a:t>Pour les élèves-ingénieurs et étudiants en physique de premier cycle</a:t>
            </a:r>
          </a:p>
        </p:txBody>
      </p:sp>
    </p:spTree>
    <p:extLst>
      <p:ext uri="{BB962C8B-B14F-4D97-AF65-F5344CB8AC3E}">
        <p14:creationId xmlns:p14="http://schemas.microsoft.com/office/powerpoint/2010/main" val="2089826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err="1"/>
              <a:t>Réalisations</a:t>
            </a:r>
            <a:r>
              <a:rPr lang="en-US" dirty="0"/>
              <a:t> de </a:t>
            </a:r>
            <a:r>
              <a:rPr lang="en-US" dirty="0" err="1"/>
              <a:t>mesures</a:t>
            </a:r>
            <a:r>
              <a:rPr lang="en-US" dirty="0"/>
              <a:t> </a:t>
            </a:r>
            <a:endParaRPr lang="en-US" sz="3200" dirty="0"/>
          </a:p>
        </p:txBody>
      </p:sp>
      <p:sp>
        <p:nvSpPr>
          <p:cNvPr id="2" name="Content Placeholder 1"/>
          <p:cNvSpPr>
            <a:spLocks noGrp="1"/>
          </p:cNvSpPr>
          <p:nvPr>
            <p:ph idx="1"/>
          </p:nvPr>
        </p:nvSpPr>
        <p:spPr>
          <a:xfrm>
            <a:off x="685800" y="4953000"/>
            <a:ext cx="7848600" cy="1578565"/>
          </a:xfrm>
        </p:spPr>
        <p:txBody>
          <a:bodyPr/>
          <a:lstStyle/>
          <a:p>
            <a:pPr marL="285750" indent="-285750">
              <a:spcBef>
                <a:spcPts val="600"/>
              </a:spcBef>
              <a:buFont typeface="Arial Narrow" panose="020B0606020202030204" pitchFamily="34" charset="0"/>
              <a:buChar char="―"/>
            </a:pPr>
            <a:r>
              <a:rPr lang="fr-FR" dirty="0"/>
              <a:t>Positionnez manuellement les curseurs X et Y sur les points de mesure souhaités.</a:t>
            </a:r>
          </a:p>
          <a:p>
            <a:pPr marL="285750" indent="-285750">
              <a:spcBef>
                <a:spcPts val="600"/>
              </a:spcBef>
              <a:buFont typeface="Arial Narrow" panose="020B0606020202030204" pitchFamily="34" charset="0"/>
              <a:buChar char="―"/>
            </a:pPr>
            <a:r>
              <a:rPr lang="fr-FR" dirty="0"/>
              <a:t>L’oscilloscope multiplie automatiquement les valeurs par les facteurs d’échelle verticaux et horizontaux afin de fournir les mesures delta et absolues. </a:t>
            </a:r>
          </a:p>
        </p:txBody>
      </p:sp>
      <p:sp>
        <p:nvSpPr>
          <p:cNvPr id="162819" name="Rectangle 3"/>
          <p:cNvSpPr>
            <a:spLocks noGrp="1" noChangeArrowheads="1"/>
          </p:cNvSpPr>
          <p:nvPr>
            <p:ph type="body" sz="quarter" idx="13"/>
          </p:nvPr>
        </p:nvSpPr>
        <p:spPr/>
        <p:txBody>
          <a:bodyPr/>
          <a:lstStyle/>
          <a:p>
            <a:pPr>
              <a:spcBef>
                <a:spcPts val="600"/>
              </a:spcBef>
            </a:pPr>
            <a:r>
              <a:rPr lang="en-US" sz="2000" dirty="0" err="1">
                <a:latin typeface="+mj-lt"/>
              </a:rPr>
              <a:t>Utilisation</a:t>
            </a:r>
            <a:r>
              <a:rPr lang="en-US" sz="2000" dirty="0">
                <a:latin typeface="+mj-lt"/>
              </a:rPr>
              <a:t> de </a:t>
            </a:r>
            <a:r>
              <a:rPr lang="en-US" sz="2000" dirty="0" err="1">
                <a:latin typeface="+mj-lt"/>
              </a:rPr>
              <a:t>curseurs</a:t>
            </a:r>
            <a:endParaRPr lang="en-US" sz="2000" dirty="0" smtClean="0">
              <a:latin typeface="+mj-lt"/>
            </a:endParaRPr>
          </a:p>
        </p:txBody>
      </p:sp>
      <p:pic>
        <p:nvPicPr>
          <p:cNvPr id="18" name="Picture 17" descr="Cursors1.png"/>
          <p:cNvPicPr>
            <a:picLocks noChangeAspect="1"/>
          </p:cNvPicPr>
          <p:nvPr/>
        </p:nvPicPr>
        <p:blipFill>
          <a:blip r:embed="rId3" cstate="screen"/>
          <a:srcRect/>
          <a:stretch>
            <a:fillRect/>
          </a:stretch>
        </p:blipFill>
        <p:spPr>
          <a:xfrm>
            <a:off x="685800" y="1207737"/>
            <a:ext cx="5791200" cy="3484855"/>
          </a:xfrm>
          <a:prstGeom prst="rect">
            <a:avLst/>
          </a:prstGeom>
        </p:spPr>
      </p:pic>
      <p:pic>
        <p:nvPicPr>
          <p:cNvPr id="19" name="Picture 18" descr="Fig10.PNG"/>
          <p:cNvPicPr>
            <a:picLocks noChangeAspect="1"/>
          </p:cNvPicPr>
          <p:nvPr/>
        </p:nvPicPr>
        <p:blipFill>
          <a:blip r:embed="rId4" cstate="screen"/>
          <a:stretch>
            <a:fillRect/>
          </a:stretch>
        </p:blipFill>
        <p:spPr>
          <a:xfrm>
            <a:off x="6858000" y="1207737"/>
            <a:ext cx="1809750" cy="1428750"/>
          </a:xfrm>
          <a:prstGeom prst="rect">
            <a:avLst/>
          </a:prstGeom>
        </p:spPr>
      </p:pic>
      <p:sp>
        <p:nvSpPr>
          <p:cNvPr id="20" name="TextBox 19"/>
          <p:cNvSpPr txBox="1"/>
          <p:nvPr/>
        </p:nvSpPr>
        <p:spPr>
          <a:xfrm rot="16200000">
            <a:off x="2068175" y="2590112"/>
            <a:ext cx="1042273" cy="307777"/>
          </a:xfrm>
          <a:prstGeom prst="rect">
            <a:avLst/>
          </a:prstGeom>
          <a:noFill/>
        </p:spPr>
        <p:txBody>
          <a:bodyPr wrap="none" rtlCol="0">
            <a:spAutoFit/>
          </a:bodyPr>
          <a:lstStyle/>
          <a:p>
            <a:pPr algn="l">
              <a:buNone/>
            </a:pPr>
            <a:r>
              <a:rPr lang="en-US" sz="1400" b="1" i="0">
                <a:solidFill>
                  <a:srgbClr val="FFFF00"/>
                </a:solidFill>
                <a:latin typeface="Arial"/>
                <a:ea typeface="+mn-ea"/>
                <a:cs typeface="+mn-cs"/>
              </a:rPr>
              <a:t>Curseur X1</a:t>
            </a:r>
          </a:p>
        </p:txBody>
      </p:sp>
      <p:sp>
        <p:nvSpPr>
          <p:cNvPr id="21" name="TextBox 20"/>
          <p:cNvSpPr txBox="1"/>
          <p:nvPr/>
        </p:nvSpPr>
        <p:spPr>
          <a:xfrm rot="16200000">
            <a:off x="3899952" y="2946585"/>
            <a:ext cx="1042273" cy="307777"/>
          </a:xfrm>
          <a:prstGeom prst="rect">
            <a:avLst/>
          </a:prstGeom>
          <a:noFill/>
        </p:spPr>
        <p:txBody>
          <a:bodyPr wrap="none" rtlCol="0">
            <a:spAutoFit/>
          </a:bodyPr>
          <a:lstStyle/>
          <a:p>
            <a:pPr algn="l">
              <a:buNone/>
            </a:pPr>
            <a:r>
              <a:rPr lang="en-US" sz="1400" b="1" i="0">
                <a:solidFill>
                  <a:srgbClr val="FFFF00"/>
                </a:solidFill>
                <a:latin typeface="Arial"/>
                <a:ea typeface="+mn-ea"/>
                <a:cs typeface="+mn-cs"/>
              </a:rPr>
              <a:t>Curseur X2</a:t>
            </a:r>
          </a:p>
        </p:txBody>
      </p:sp>
      <p:sp>
        <p:nvSpPr>
          <p:cNvPr id="22" name="TextBox 21"/>
          <p:cNvSpPr txBox="1"/>
          <p:nvPr/>
        </p:nvSpPr>
        <p:spPr>
          <a:xfrm>
            <a:off x="3124200" y="3569937"/>
            <a:ext cx="1042273" cy="307777"/>
          </a:xfrm>
          <a:prstGeom prst="rect">
            <a:avLst/>
          </a:prstGeom>
          <a:noFill/>
        </p:spPr>
        <p:txBody>
          <a:bodyPr wrap="none" rtlCol="0">
            <a:spAutoFit/>
          </a:bodyPr>
          <a:lstStyle/>
          <a:p>
            <a:pPr algn="l">
              <a:buNone/>
            </a:pPr>
            <a:r>
              <a:rPr lang="en-US" sz="1400" b="1" i="0">
                <a:solidFill>
                  <a:srgbClr val="FFFF00"/>
                </a:solidFill>
                <a:latin typeface="Arial"/>
                <a:ea typeface="+mn-ea"/>
                <a:cs typeface="+mn-cs"/>
              </a:rPr>
              <a:t>Curseur Y1</a:t>
            </a:r>
          </a:p>
        </p:txBody>
      </p:sp>
      <p:sp>
        <p:nvSpPr>
          <p:cNvPr id="23" name="TextBox 22"/>
          <p:cNvSpPr txBox="1"/>
          <p:nvPr/>
        </p:nvSpPr>
        <p:spPr>
          <a:xfrm>
            <a:off x="2286000" y="1436337"/>
            <a:ext cx="1042273" cy="307777"/>
          </a:xfrm>
          <a:prstGeom prst="rect">
            <a:avLst/>
          </a:prstGeom>
          <a:noFill/>
        </p:spPr>
        <p:txBody>
          <a:bodyPr wrap="none" rtlCol="0">
            <a:spAutoFit/>
          </a:bodyPr>
          <a:lstStyle/>
          <a:p>
            <a:pPr algn="l">
              <a:buNone/>
            </a:pPr>
            <a:r>
              <a:rPr lang="en-US" sz="1400" b="1" i="0">
                <a:solidFill>
                  <a:srgbClr val="FFFF00"/>
                </a:solidFill>
                <a:latin typeface="Arial"/>
                <a:ea typeface="+mn-ea"/>
                <a:cs typeface="+mn-cs"/>
              </a:rPr>
              <a:t>Curseur Y2</a:t>
            </a:r>
          </a:p>
        </p:txBody>
      </p:sp>
      <p:sp>
        <p:nvSpPr>
          <p:cNvPr id="24" name="Oval 23"/>
          <p:cNvSpPr/>
          <p:nvPr/>
        </p:nvSpPr>
        <p:spPr bwMode="auto">
          <a:xfrm>
            <a:off x="5261430" y="2884137"/>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3287490" y="4244847"/>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6749142" y="3354755"/>
            <a:ext cx="1905000" cy="338554"/>
          </a:xfrm>
          <a:prstGeom prst="rect">
            <a:avLst/>
          </a:prstGeom>
          <a:noFill/>
        </p:spPr>
        <p:txBody>
          <a:bodyPr wrap="square" rtlCol="0">
            <a:spAutoFit/>
          </a:bodyPr>
          <a:lstStyle/>
          <a:p>
            <a:pPr algn="ctr">
              <a:buNone/>
            </a:pPr>
            <a:r>
              <a:rPr sz="1600" b="1" i="0">
                <a:latin typeface="Arial"/>
                <a:ea typeface="+mn-ea"/>
                <a:cs typeface="+mn-cs"/>
              </a:rPr>
              <a:t>Résultat </a:t>
            </a:r>
            <a:r>
              <a:rPr lang="el-GR" sz="1600" b="1" i="0">
                <a:latin typeface="Arial"/>
                <a:ea typeface="+mn-ea"/>
                <a:cs typeface="+mn-cs"/>
              </a:rPr>
              <a:t>Δ</a:t>
            </a:r>
          </a:p>
        </p:txBody>
      </p:sp>
      <p:sp>
        <p:nvSpPr>
          <p:cNvPr id="33" name="TextBox 32"/>
          <p:cNvSpPr txBox="1"/>
          <p:nvPr/>
        </p:nvSpPr>
        <p:spPr>
          <a:xfrm>
            <a:off x="6792684" y="4215825"/>
            <a:ext cx="1905000" cy="584775"/>
          </a:xfrm>
          <a:prstGeom prst="rect">
            <a:avLst/>
          </a:prstGeom>
          <a:noFill/>
        </p:spPr>
        <p:txBody>
          <a:bodyPr wrap="square" rtlCol="0">
            <a:spAutoFit/>
          </a:bodyPr>
          <a:lstStyle/>
          <a:p>
            <a:pPr algn="ctr">
              <a:buNone/>
            </a:pPr>
            <a:r>
              <a:rPr lang="en-US" sz="1600" b="1" i="0">
                <a:latin typeface="Arial"/>
                <a:ea typeface="+mn-ea"/>
                <a:cs typeface="+mn-cs"/>
              </a:rPr>
              <a:t>Valeurs V et T absolues</a:t>
            </a:r>
          </a:p>
        </p:txBody>
      </p:sp>
      <p:cxnSp>
        <p:nvCxnSpPr>
          <p:cNvPr id="35" name="Straight Arrow Connector 34"/>
          <p:cNvCxnSpPr/>
          <p:nvPr/>
        </p:nvCxnSpPr>
        <p:spPr bwMode="auto">
          <a:xfrm rot="10800000" flipV="1">
            <a:off x="6629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10800000" flipV="1">
            <a:off x="6491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1" name="TextBox 40"/>
          <p:cNvSpPr txBox="1"/>
          <p:nvPr/>
        </p:nvSpPr>
        <p:spPr>
          <a:xfrm>
            <a:off x="6781800" y="2514600"/>
            <a:ext cx="1905000" cy="338554"/>
          </a:xfrm>
          <a:prstGeom prst="rect">
            <a:avLst/>
          </a:prstGeom>
          <a:noFill/>
        </p:spPr>
        <p:txBody>
          <a:bodyPr wrap="square" rtlCol="0">
            <a:spAutoFit/>
          </a:bodyPr>
          <a:lstStyle/>
          <a:p>
            <a:pPr algn="ctr">
              <a:buNone/>
            </a:pPr>
            <a:r>
              <a:rPr lang="en-US" sz="1600" b="1" i="0">
                <a:latin typeface="Arial"/>
                <a:ea typeface="+mn-ea"/>
                <a:cs typeface="+mn-cs"/>
              </a:rPr>
              <a:t>Commandes par curseur</a:t>
            </a:r>
          </a:p>
        </p:txBody>
      </p:sp>
      <p:sp>
        <p:nvSpPr>
          <p:cNvPr id="3" name="Slide Number Placeholder 2"/>
          <p:cNvSpPr>
            <a:spLocks noGrp="1"/>
          </p:cNvSpPr>
          <p:nvPr>
            <p:ph type="sldNum" sz="quarter" idx="4"/>
          </p:nvPr>
        </p:nvSpPr>
        <p:spPr/>
        <p:txBody>
          <a:bodyPr/>
          <a:lstStyle/>
          <a:p>
            <a:fld id="{0D558541-60C9-42A2-8392-FF12533A6B7A}" type="slidenum">
              <a:rPr lang="en-US" smtClean="0"/>
              <a:pPr/>
              <a:t>10</a:t>
            </a:fld>
            <a:endParaRPr lang="en-US" dirty="0"/>
          </a:p>
        </p:txBody>
      </p:sp>
    </p:spTree>
    <p:extLst>
      <p:ext uri="{BB962C8B-B14F-4D97-AF65-F5344CB8AC3E}">
        <p14:creationId xmlns:p14="http://schemas.microsoft.com/office/powerpoint/2010/main" val="887593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uto Meas1.png"/>
          <p:cNvPicPr>
            <a:picLocks noChangeAspect="1"/>
          </p:cNvPicPr>
          <p:nvPr/>
        </p:nvPicPr>
        <p:blipFill>
          <a:blip r:embed="rId3" cstate="screen"/>
          <a:srcRect/>
          <a:stretch>
            <a:fillRect/>
          </a:stretch>
        </p:blipFill>
        <p:spPr>
          <a:xfrm>
            <a:off x="1643743" y="1524000"/>
            <a:ext cx="5791200" cy="3484872"/>
          </a:xfrm>
          <a:prstGeom prst="rect">
            <a:avLst/>
          </a:prstGeom>
        </p:spPr>
      </p:pic>
      <p:sp>
        <p:nvSpPr>
          <p:cNvPr id="162818" name="Rectangle 2"/>
          <p:cNvSpPr>
            <a:spLocks noGrp="1" noChangeArrowheads="1"/>
          </p:cNvSpPr>
          <p:nvPr>
            <p:ph type="title"/>
          </p:nvPr>
        </p:nvSpPr>
        <p:spPr/>
        <p:txBody>
          <a:bodyPr/>
          <a:lstStyle/>
          <a:p>
            <a:r>
              <a:rPr lang="en-US" dirty="0" err="1"/>
              <a:t>Réalisation</a:t>
            </a:r>
            <a:r>
              <a:rPr lang="en-US" dirty="0"/>
              <a:t> de </a:t>
            </a:r>
            <a:r>
              <a:rPr lang="en-US" dirty="0" err="1"/>
              <a:t>mesures</a:t>
            </a:r>
            <a:r>
              <a:rPr lang="en-US" dirty="0"/>
              <a:t> </a:t>
            </a:r>
          </a:p>
        </p:txBody>
      </p:sp>
      <p:sp>
        <p:nvSpPr>
          <p:cNvPr id="3" name="Content Placeholder 2"/>
          <p:cNvSpPr>
            <a:spLocks noGrp="1"/>
          </p:cNvSpPr>
          <p:nvPr>
            <p:ph idx="1"/>
          </p:nvPr>
        </p:nvSpPr>
        <p:spPr>
          <a:xfrm>
            <a:off x="990600" y="5257800"/>
            <a:ext cx="6400799" cy="619765"/>
          </a:xfrm>
        </p:spPr>
        <p:txBody>
          <a:bodyPr/>
          <a:lstStyle/>
          <a:p>
            <a:r>
              <a:rPr lang="fr-FR" dirty="0"/>
              <a:t>Sélectionnez un maximum de 4 mesures paramétriques automatiques avec une valeur mise à jour en continu.</a:t>
            </a:r>
          </a:p>
          <a:p>
            <a:pPr marL="0" indent="0">
              <a:buNone/>
            </a:pPr>
            <a:endParaRPr lang="en-US" dirty="0"/>
          </a:p>
        </p:txBody>
      </p:sp>
      <p:sp>
        <p:nvSpPr>
          <p:cNvPr id="162819" name="Rectangle 3"/>
          <p:cNvSpPr>
            <a:spLocks noGrp="1" noChangeArrowheads="1"/>
          </p:cNvSpPr>
          <p:nvPr>
            <p:ph type="body" sz="quarter" idx="13"/>
          </p:nvPr>
        </p:nvSpPr>
        <p:spPr>
          <a:xfrm>
            <a:off x="762000" y="685800"/>
            <a:ext cx="7239000" cy="457200"/>
          </a:xfrm>
        </p:spPr>
        <p:txBody>
          <a:bodyPr/>
          <a:lstStyle/>
          <a:p>
            <a:pPr>
              <a:buClr>
                <a:schemeClr val="accent1"/>
              </a:buClr>
            </a:pPr>
            <a:r>
              <a:rPr lang="fr-FR" sz="2000" dirty="0"/>
              <a:t>Utilisation des mesures paramétriques automatiques de l’oscilloscope</a:t>
            </a:r>
            <a:endParaRPr lang="en-US" sz="2000" dirty="0" smtClean="0"/>
          </a:p>
        </p:txBody>
      </p:sp>
      <p:sp>
        <p:nvSpPr>
          <p:cNvPr id="34" name="Oval 33"/>
          <p:cNvSpPr/>
          <p:nvPr/>
        </p:nvSpPr>
        <p:spPr bwMode="auto">
          <a:xfrm>
            <a:off x="6215743" y="3073685"/>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37" name="TextBox 36"/>
          <p:cNvSpPr txBox="1"/>
          <p:nvPr/>
        </p:nvSpPr>
        <p:spPr>
          <a:xfrm>
            <a:off x="7663543" y="3847148"/>
            <a:ext cx="1905000" cy="338554"/>
          </a:xfrm>
          <a:prstGeom prst="rect">
            <a:avLst/>
          </a:prstGeom>
          <a:noFill/>
        </p:spPr>
        <p:txBody>
          <a:bodyPr wrap="square" rtlCol="0">
            <a:spAutoFit/>
          </a:bodyPr>
          <a:lstStyle/>
          <a:p>
            <a:pPr algn="ctr">
              <a:buNone/>
            </a:pPr>
            <a:r>
              <a:rPr lang="en-US" sz="1600" b="1" dirty="0" err="1"/>
              <a:t>Résultat</a:t>
            </a:r>
            <a:endParaRPr lang="en-US" sz="1600" b="1" dirty="0"/>
          </a:p>
        </p:txBody>
      </p:sp>
      <p:cxnSp>
        <p:nvCxnSpPr>
          <p:cNvPr id="40" name="Straight Arrow Connector 39"/>
          <p:cNvCxnSpPr/>
          <p:nvPr/>
        </p:nvCxnSpPr>
        <p:spPr bwMode="auto">
          <a:xfrm rot="10800000" flipV="1">
            <a:off x="7663543" y="401642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11</a:t>
            </a:fld>
            <a:endParaRPr lang="en-US" dirty="0"/>
          </a:p>
        </p:txBody>
      </p:sp>
    </p:spTree>
    <p:extLst>
      <p:ext uri="{BB962C8B-B14F-4D97-AF65-F5344CB8AC3E}">
        <p14:creationId xmlns:p14="http://schemas.microsoft.com/office/powerpoint/2010/main" val="3286841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2073083"/>
            <a:ext cx="6334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18" name="Rectangle 2"/>
          <p:cNvSpPr>
            <a:spLocks noGrp="1" noChangeArrowheads="1"/>
          </p:cNvSpPr>
          <p:nvPr>
            <p:ph type="title"/>
          </p:nvPr>
        </p:nvSpPr>
        <p:spPr>
          <a:xfrm>
            <a:off x="751840" y="152400"/>
            <a:ext cx="8544560" cy="514350"/>
          </a:xfrm>
        </p:spPr>
        <p:txBody>
          <a:bodyPr/>
          <a:lstStyle/>
          <a:p>
            <a:r>
              <a:rPr lang="fr-FR" sz="3100" dirty="0"/>
              <a:t>Principales commandes de configuration de l’oscilloscope</a:t>
            </a:r>
            <a:endParaRPr lang="en-US" sz="3100" dirty="0"/>
          </a:p>
        </p:txBody>
      </p:sp>
      <p:sp>
        <p:nvSpPr>
          <p:cNvPr id="2" name="Text Placeholder 1"/>
          <p:cNvSpPr>
            <a:spLocks noGrp="1"/>
          </p:cNvSpPr>
          <p:nvPr>
            <p:ph type="body" sz="quarter" idx="13"/>
          </p:nvPr>
        </p:nvSpPr>
        <p:spPr>
          <a:xfrm>
            <a:off x="762000" y="685800"/>
            <a:ext cx="8305800" cy="457200"/>
          </a:xfrm>
        </p:spPr>
        <p:txBody>
          <a:bodyPr/>
          <a:lstStyle/>
          <a:p>
            <a:r>
              <a:rPr lang="fr-FR" sz="2000" dirty="0"/>
              <a:t>Oscilloscopes </a:t>
            </a:r>
            <a:r>
              <a:rPr lang="fr-FR" sz="2000" dirty="0" err="1"/>
              <a:t>InfiniiVision</a:t>
            </a:r>
            <a:r>
              <a:rPr lang="fr-FR" sz="2000" dirty="0"/>
              <a:t> séries 2000 et 3000 X </a:t>
            </a:r>
            <a:r>
              <a:rPr lang="fr-FR" sz="2000" dirty="0" smtClean="0"/>
              <a:t>d’</a:t>
            </a:r>
            <a:r>
              <a:rPr lang="fr-FR" sz="2000" dirty="0" err="1" smtClean="0"/>
              <a:t>Keysight</a:t>
            </a:r>
            <a:endParaRPr lang="fr-FR" sz="2000" dirty="0"/>
          </a:p>
          <a:p>
            <a:endParaRPr lang="en-US" sz="2000" dirty="0"/>
          </a:p>
        </p:txBody>
      </p:sp>
      <p:sp>
        <p:nvSpPr>
          <p:cNvPr id="22" name="TextBox 21"/>
          <p:cNvSpPr txBox="1"/>
          <p:nvPr/>
        </p:nvSpPr>
        <p:spPr>
          <a:xfrm>
            <a:off x="3505200" y="1301558"/>
            <a:ext cx="2209800" cy="584775"/>
          </a:xfrm>
          <a:prstGeom prst="rect">
            <a:avLst/>
          </a:prstGeom>
          <a:noFill/>
        </p:spPr>
        <p:txBody>
          <a:bodyPr wrap="square" rtlCol="0">
            <a:spAutoFit/>
          </a:bodyPr>
          <a:lstStyle/>
          <a:p>
            <a:pPr algn="ctr">
              <a:buNone/>
            </a:pPr>
            <a:r>
              <a:rPr lang="en-US" sz="1600" b="1" i="0">
                <a:latin typeface="Arial"/>
                <a:ea typeface="+mn-ea"/>
                <a:cs typeface="+mn-cs"/>
              </a:rPr>
              <a:t>Mise à </a:t>
            </a:r>
            <a:r>
              <a:rPr lang="en-US" sz="1600" b="1" i="0" smtClean="0">
                <a:latin typeface="Arial"/>
                <a:ea typeface="+mn-ea"/>
                <a:cs typeface="+mn-cs"/>
              </a:rPr>
              <a:t>l’échelle </a:t>
            </a:r>
            <a:r>
              <a:rPr lang="en-US" sz="1600" b="1" i="0">
                <a:latin typeface="Arial"/>
                <a:ea typeface="+mn-ea"/>
                <a:cs typeface="+mn-cs"/>
              </a:rPr>
              <a:t>horizontale (s/div)</a:t>
            </a:r>
          </a:p>
        </p:txBody>
      </p:sp>
      <p:sp>
        <p:nvSpPr>
          <p:cNvPr id="23" name="TextBox 22"/>
          <p:cNvSpPr txBox="1"/>
          <p:nvPr/>
        </p:nvSpPr>
        <p:spPr>
          <a:xfrm>
            <a:off x="4724400" y="1758758"/>
            <a:ext cx="2286000" cy="338554"/>
          </a:xfrm>
          <a:prstGeom prst="rect">
            <a:avLst/>
          </a:prstGeom>
          <a:noFill/>
        </p:spPr>
        <p:txBody>
          <a:bodyPr wrap="square" rtlCol="0">
            <a:spAutoFit/>
          </a:bodyPr>
          <a:lstStyle/>
          <a:p>
            <a:pPr algn="ctr">
              <a:buNone/>
            </a:pPr>
            <a:r>
              <a:rPr lang="en-US" sz="1600" b="1" i="0">
                <a:latin typeface="Arial"/>
                <a:ea typeface="+mn-ea"/>
                <a:cs typeface="+mn-cs"/>
              </a:rPr>
              <a:t>Position horizontale</a:t>
            </a:r>
          </a:p>
        </p:txBody>
      </p:sp>
      <p:sp>
        <p:nvSpPr>
          <p:cNvPr id="24" name="TextBox 23"/>
          <p:cNvSpPr txBox="1"/>
          <p:nvPr/>
        </p:nvSpPr>
        <p:spPr>
          <a:xfrm>
            <a:off x="6887028" y="4335044"/>
            <a:ext cx="2286000" cy="338554"/>
          </a:xfrm>
          <a:prstGeom prst="rect">
            <a:avLst/>
          </a:prstGeom>
          <a:noFill/>
        </p:spPr>
        <p:txBody>
          <a:bodyPr wrap="square" rtlCol="0">
            <a:spAutoFit/>
          </a:bodyPr>
          <a:lstStyle/>
          <a:p>
            <a:pPr algn="ctr">
              <a:buNone/>
            </a:pPr>
            <a:r>
              <a:rPr lang="en-US" sz="1600" b="1" i="0">
                <a:latin typeface="Arial"/>
                <a:ea typeface="+mn-ea"/>
                <a:cs typeface="+mn-cs"/>
              </a:rPr>
              <a:t>Position verticale</a:t>
            </a:r>
          </a:p>
        </p:txBody>
      </p:sp>
      <p:sp>
        <p:nvSpPr>
          <p:cNvPr id="25" name="TextBox 24"/>
          <p:cNvSpPr txBox="1"/>
          <p:nvPr/>
        </p:nvSpPr>
        <p:spPr>
          <a:xfrm>
            <a:off x="7017660" y="3605702"/>
            <a:ext cx="1796142" cy="584775"/>
          </a:xfrm>
          <a:prstGeom prst="rect">
            <a:avLst/>
          </a:prstGeom>
          <a:noFill/>
        </p:spPr>
        <p:txBody>
          <a:bodyPr wrap="square" rtlCol="0">
            <a:spAutoFit/>
          </a:bodyPr>
          <a:lstStyle/>
          <a:p>
            <a:pPr algn="ctr">
              <a:buNone/>
            </a:pPr>
            <a:r>
              <a:rPr lang="en-US" sz="1600" b="1" i="0">
                <a:latin typeface="Arial"/>
                <a:ea typeface="+mn-ea"/>
                <a:cs typeface="+mn-cs"/>
              </a:rPr>
              <a:t>Mise à </a:t>
            </a:r>
            <a:r>
              <a:rPr lang="en-US" sz="1600" b="1" i="0" smtClean="0">
                <a:latin typeface="Arial"/>
                <a:ea typeface="+mn-ea"/>
                <a:cs typeface="+mn-cs"/>
              </a:rPr>
              <a:t>l’échelle </a:t>
            </a:r>
            <a:r>
              <a:rPr lang="en-US" sz="1600" b="1" i="0">
                <a:latin typeface="Arial"/>
                <a:ea typeface="+mn-ea"/>
                <a:cs typeface="+mn-cs"/>
              </a:rPr>
              <a:t>verticale (V/div)</a:t>
            </a:r>
          </a:p>
        </p:txBody>
      </p:sp>
      <p:sp>
        <p:nvSpPr>
          <p:cNvPr id="28" name="TextBox 27"/>
          <p:cNvSpPr txBox="1"/>
          <p:nvPr/>
        </p:nvSpPr>
        <p:spPr>
          <a:xfrm>
            <a:off x="4238172" y="5561504"/>
            <a:ext cx="2286000" cy="584775"/>
          </a:xfrm>
          <a:prstGeom prst="rect">
            <a:avLst/>
          </a:prstGeom>
          <a:noFill/>
        </p:spPr>
        <p:txBody>
          <a:bodyPr wrap="square" rtlCol="0">
            <a:spAutoFit/>
          </a:bodyPr>
          <a:lstStyle/>
          <a:p>
            <a:pPr algn="ctr">
              <a:buNone/>
            </a:pPr>
            <a:r>
              <a:rPr lang="en-US" sz="1600" b="1" i="0">
                <a:latin typeface="Arial"/>
                <a:ea typeface="+mn-ea"/>
                <a:cs typeface="+mn-cs"/>
              </a:rPr>
              <a:t>Connecteurs BNC </a:t>
            </a:r>
            <a:r>
              <a:rPr lang="en-US" sz="1600" b="1" i="0" smtClean="0">
                <a:latin typeface="Arial"/>
                <a:ea typeface="+mn-ea"/>
                <a:cs typeface="+mn-cs"/>
              </a:rPr>
              <a:t>d’entrée</a:t>
            </a:r>
            <a:endParaRPr lang="en-US" sz="1600" b="1" i="0">
              <a:latin typeface="Arial"/>
              <a:ea typeface="+mn-ea"/>
              <a:cs typeface="+mn-cs"/>
            </a:endParaRPr>
          </a:p>
        </p:txBody>
      </p:sp>
      <p:cxnSp>
        <p:nvCxnSpPr>
          <p:cNvPr id="29" name="Straight Connector 28"/>
          <p:cNvCxnSpPr/>
          <p:nvPr/>
        </p:nvCxnSpPr>
        <p:spPr bwMode="auto">
          <a:xfrm rot="5400000" flipH="1" flipV="1">
            <a:off x="4272642" y="2206886"/>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cxnSp>
        <p:nvCxnSpPr>
          <p:cNvPr id="30" name="Straight Connector 29"/>
          <p:cNvCxnSpPr/>
          <p:nvPr/>
        </p:nvCxnSpPr>
        <p:spPr bwMode="auto">
          <a:xfrm rot="5400000" flipH="1" flipV="1">
            <a:off x="5167086" y="2324816"/>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1" name="Rectangle 30"/>
          <p:cNvSpPr/>
          <p:nvPr/>
        </p:nvSpPr>
        <p:spPr bwMode="auto">
          <a:xfrm>
            <a:off x="4572000" y="3739958"/>
            <a:ext cx="2133600" cy="381000"/>
          </a:xfrm>
          <a:prstGeom prst="rect">
            <a:avLst/>
          </a:prstGeom>
          <a:solidFill>
            <a:schemeClr val="bg1">
              <a:alpha val="11000"/>
            </a:scheme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4572000" y="4349558"/>
            <a:ext cx="2133600" cy="304800"/>
          </a:xfrm>
          <a:prstGeom prst="rect">
            <a:avLst/>
          </a:prstGeom>
          <a:solidFill>
            <a:schemeClr val="bg1">
              <a:alpha val="11000"/>
            </a:scheme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7" name="Straight Connector 36"/>
          <p:cNvCxnSpPr/>
          <p:nvPr/>
        </p:nvCxnSpPr>
        <p:spPr bwMode="auto">
          <a:xfrm>
            <a:off x="6734628" y="3921386"/>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6781800" y="4504321"/>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0" name="Right Brace 39"/>
          <p:cNvSpPr/>
          <p:nvPr/>
        </p:nvSpPr>
        <p:spPr bwMode="auto">
          <a:xfrm rot="5400000">
            <a:off x="5105400" y="4197158"/>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1" name="TextBox 40"/>
          <p:cNvSpPr txBox="1"/>
          <p:nvPr/>
        </p:nvSpPr>
        <p:spPr>
          <a:xfrm>
            <a:off x="1828800" y="1599104"/>
            <a:ext cx="2286000" cy="338554"/>
          </a:xfrm>
          <a:prstGeom prst="rect">
            <a:avLst/>
          </a:prstGeom>
          <a:noFill/>
        </p:spPr>
        <p:txBody>
          <a:bodyPr wrap="square" rtlCol="0">
            <a:spAutoFit/>
          </a:bodyPr>
          <a:lstStyle/>
          <a:p>
            <a:pPr algn="ctr">
              <a:buNone/>
            </a:pPr>
            <a:r>
              <a:rPr lang="en-US" sz="1600" b="1" i="0">
                <a:latin typeface="Arial"/>
                <a:ea typeface="+mn-ea"/>
                <a:cs typeface="+mn-cs"/>
              </a:rPr>
              <a:t>Niveau de déclenchement</a:t>
            </a:r>
          </a:p>
        </p:txBody>
      </p:sp>
      <p:cxnSp>
        <p:nvCxnSpPr>
          <p:cNvPr id="42" name="Straight Connector 41"/>
          <p:cNvCxnSpPr/>
          <p:nvPr/>
        </p:nvCxnSpPr>
        <p:spPr bwMode="auto">
          <a:xfrm rot="16200000" flipV="1">
            <a:off x="3794222" y="2076808"/>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12</a:t>
            </a:fld>
            <a:endParaRPr lang="en-US" dirty="0"/>
          </a:p>
        </p:txBody>
      </p:sp>
    </p:spTree>
    <p:extLst>
      <p:ext uri="{BB962C8B-B14F-4D97-AF65-F5344CB8AC3E}">
        <p14:creationId xmlns:p14="http://schemas.microsoft.com/office/powerpoint/2010/main" val="2114171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err="1"/>
              <a:t>Dimensionnement</a:t>
            </a:r>
            <a:r>
              <a:rPr lang="en-US" dirty="0"/>
              <a:t> correct du signal</a:t>
            </a:r>
          </a:p>
        </p:txBody>
      </p:sp>
      <p:sp>
        <p:nvSpPr>
          <p:cNvPr id="162819" name="Rectangle 3"/>
          <p:cNvSpPr>
            <a:spLocks noGrp="1" noChangeArrowheads="1"/>
          </p:cNvSpPr>
          <p:nvPr>
            <p:ph type="body" sz="quarter" idx="13"/>
          </p:nvPr>
        </p:nvSpPr>
        <p:spPr>
          <a:xfrm>
            <a:off x="409516" y="3962400"/>
            <a:ext cx="8588022" cy="1524000"/>
          </a:xfrm>
        </p:spPr>
        <p:txBody>
          <a:bodyPr/>
          <a:lstStyle/>
          <a:p>
            <a:pPr marL="285750" indent="-285750">
              <a:spcBef>
                <a:spcPts val="0"/>
              </a:spcBef>
              <a:buFont typeface="Arial Narrow" panose="020B0606020202030204" pitchFamily="34" charset="0"/>
              <a:buChar char="―"/>
            </a:pPr>
            <a:r>
              <a:rPr lang="en-US" sz="1600" dirty="0" err="1">
                <a:solidFill>
                  <a:srgbClr val="000000"/>
                </a:solidFill>
                <a:latin typeface="+mn-lt"/>
              </a:rPr>
              <a:t>Faites</a:t>
            </a:r>
            <a:r>
              <a:rPr lang="en-US" sz="1600" dirty="0">
                <a:solidFill>
                  <a:srgbClr val="000000"/>
                </a:solidFill>
                <a:latin typeface="+mn-lt"/>
              </a:rPr>
              <a:t> </a:t>
            </a:r>
            <a:r>
              <a:rPr lang="en-US" sz="1600" dirty="0" err="1">
                <a:solidFill>
                  <a:srgbClr val="000000"/>
                </a:solidFill>
                <a:latin typeface="+mn-lt"/>
              </a:rPr>
              <a:t>tourner</a:t>
            </a:r>
            <a:r>
              <a:rPr lang="en-US" sz="1600" dirty="0">
                <a:solidFill>
                  <a:srgbClr val="000000"/>
                </a:solidFill>
                <a:latin typeface="+mn-lt"/>
              </a:rPr>
              <a:t> le </a:t>
            </a:r>
            <a:r>
              <a:rPr lang="en-US" sz="1600" dirty="0" err="1">
                <a:solidFill>
                  <a:srgbClr val="000000"/>
                </a:solidFill>
                <a:latin typeface="+mn-lt"/>
              </a:rPr>
              <a:t>bouton</a:t>
            </a:r>
            <a:r>
              <a:rPr lang="en-US" sz="1600" dirty="0">
                <a:solidFill>
                  <a:srgbClr val="000000"/>
                </a:solidFill>
                <a:latin typeface="+mn-lt"/>
              </a:rPr>
              <a:t> </a:t>
            </a:r>
            <a:r>
              <a:rPr lang="en-US" sz="1600" b="1" dirty="0">
                <a:solidFill>
                  <a:srgbClr val="000000"/>
                </a:solidFill>
                <a:latin typeface="+mn-lt"/>
              </a:rPr>
              <a:t>V/div</a:t>
            </a:r>
            <a:r>
              <a:rPr lang="en-US" sz="1600" dirty="0">
                <a:solidFill>
                  <a:srgbClr val="000000"/>
                </a:solidFill>
                <a:latin typeface="+mn-lt"/>
              </a:rPr>
              <a:t> </a:t>
            </a:r>
            <a:r>
              <a:rPr lang="en-US" sz="1600" dirty="0" err="1">
                <a:solidFill>
                  <a:srgbClr val="000000"/>
                </a:solidFill>
                <a:latin typeface="+mn-lt"/>
              </a:rPr>
              <a:t>jusqu’à</a:t>
            </a:r>
            <a:r>
              <a:rPr lang="en-US" sz="1600" dirty="0">
                <a:solidFill>
                  <a:srgbClr val="000000"/>
                </a:solidFill>
                <a:latin typeface="+mn-lt"/>
              </a:rPr>
              <a:t> </a:t>
            </a:r>
            <a:r>
              <a:rPr lang="en-US" sz="1600" dirty="0" err="1">
                <a:solidFill>
                  <a:srgbClr val="000000"/>
                </a:solidFill>
                <a:latin typeface="+mn-lt"/>
              </a:rPr>
              <a:t>ce</a:t>
            </a:r>
            <a:r>
              <a:rPr lang="en-US" sz="1600" dirty="0">
                <a:solidFill>
                  <a:srgbClr val="000000"/>
                </a:solidFill>
                <a:latin typeface="+mn-lt"/>
              </a:rPr>
              <a:t> </a:t>
            </a:r>
            <a:r>
              <a:rPr lang="en-US" sz="1600" dirty="0" err="1">
                <a:solidFill>
                  <a:srgbClr val="000000"/>
                </a:solidFill>
                <a:latin typeface="+mn-lt"/>
              </a:rPr>
              <a:t>que</a:t>
            </a:r>
            <a:r>
              <a:rPr lang="en-US" sz="1600" dirty="0">
                <a:solidFill>
                  <a:srgbClr val="000000"/>
                </a:solidFill>
                <a:latin typeface="+mn-lt"/>
              </a:rPr>
              <a:t> le signal </a:t>
            </a:r>
            <a:r>
              <a:rPr lang="en-US" sz="1600" dirty="0" err="1">
                <a:solidFill>
                  <a:srgbClr val="000000"/>
                </a:solidFill>
                <a:latin typeface="+mn-lt"/>
              </a:rPr>
              <a:t>remplisse</a:t>
            </a:r>
            <a:r>
              <a:rPr lang="en-US" sz="1600" dirty="0">
                <a:solidFill>
                  <a:srgbClr val="000000"/>
                </a:solidFill>
                <a:latin typeface="+mn-lt"/>
              </a:rPr>
              <a:t> la majeure </a:t>
            </a:r>
            <a:r>
              <a:rPr lang="en-US" sz="1600" dirty="0" err="1">
                <a:solidFill>
                  <a:srgbClr val="000000"/>
                </a:solidFill>
                <a:latin typeface="+mn-lt"/>
              </a:rPr>
              <a:t>partie</a:t>
            </a:r>
            <a:r>
              <a:rPr lang="en-US" sz="1600" dirty="0">
                <a:solidFill>
                  <a:srgbClr val="000000"/>
                </a:solidFill>
                <a:latin typeface="+mn-lt"/>
              </a:rPr>
              <a:t> de </a:t>
            </a:r>
            <a:r>
              <a:rPr lang="en-US" sz="1600" dirty="0" err="1">
                <a:solidFill>
                  <a:srgbClr val="000000"/>
                </a:solidFill>
                <a:latin typeface="+mn-lt"/>
              </a:rPr>
              <a:t>l’écran</a:t>
            </a:r>
            <a:r>
              <a:rPr lang="en-US" sz="1600" dirty="0">
                <a:solidFill>
                  <a:srgbClr val="000000"/>
                </a:solidFill>
                <a:latin typeface="+mn-lt"/>
              </a:rPr>
              <a:t> </a:t>
            </a:r>
            <a:r>
              <a:rPr lang="en-US" sz="1600" dirty="0" err="1">
                <a:solidFill>
                  <a:srgbClr val="000000"/>
                </a:solidFill>
                <a:latin typeface="+mn-lt"/>
              </a:rPr>
              <a:t>verticalement</a:t>
            </a:r>
            <a:r>
              <a:rPr lang="en-US" sz="1600" dirty="0">
                <a:solidFill>
                  <a:srgbClr val="000000"/>
                </a:solidFill>
                <a:latin typeface="+mn-lt"/>
              </a:rPr>
              <a:t>.</a:t>
            </a:r>
          </a:p>
          <a:p>
            <a:pPr marL="285750" indent="-285750">
              <a:spcBef>
                <a:spcPts val="0"/>
              </a:spcBef>
              <a:buFont typeface="Arial Narrow" panose="020B0606020202030204" pitchFamily="34" charset="0"/>
              <a:buChar char="―"/>
            </a:pPr>
            <a:r>
              <a:rPr lang="en-US" sz="1600" dirty="0" err="1">
                <a:solidFill>
                  <a:srgbClr val="000000"/>
                </a:solidFill>
                <a:latin typeface="+mn-lt"/>
              </a:rPr>
              <a:t>Faites</a:t>
            </a:r>
            <a:r>
              <a:rPr lang="en-US" sz="1600" dirty="0">
                <a:solidFill>
                  <a:srgbClr val="000000"/>
                </a:solidFill>
                <a:latin typeface="+mn-lt"/>
              </a:rPr>
              <a:t> </a:t>
            </a:r>
            <a:r>
              <a:rPr lang="en-US" sz="1600" dirty="0" err="1">
                <a:solidFill>
                  <a:srgbClr val="000000"/>
                </a:solidFill>
                <a:latin typeface="+mn-lt"/>
              </a:rPr>
              <a:t>tourner</a:t>
            </a:r>
            <a:r>
              <a:rPr lang="en-US" sz="1600" dirty="0">
                <a:solidFill>
                  <a:srgbClr val="000000"/>
                </a:solidFill>
                <a:latin typeface="+mn-lt"/>
              </a:rPr>
              <a:t> le </a:t>
            </a:r>
            <a:r>
              <a:rPr lang="en-US" sz="1600" dirty="0" err="1">
                <a:solidFill>
                  <a:srgbClr val="000000"/>
                </a:solidFill>
                <a:latin typeface="+mn-lt"/>
              </a:rPr>
              <a:t>bouton</a:t>
            </a:r>
            <a:r>
              <a:rPr lang="en-US" sz="1600" dirty="0">
                <a:solidFill>
                  <a:srgbClr val="000000"/>
                </a:solidFill>
                <a:latin typeface="+mn-lt"/>
              </a:rPr>
              <a:t> </a:t>
            </a:r>
            <a:r>
              <a:rPr lang="en-US" sz="1600" b="1" dirty="0">
                <a:solidFill>
                  <a:srgbClr val="000000"/>
                </a:solidFill>
                <a:latin typeface="+mn-lt"/>
              </a:rPr>
              <a:t>Position</a:t>
            </a:r>
            <a:r>
              <a:rPr lang="en-US" sz="1600" dirty="0">
                <a:solidFill>
                  <a:srgbClr val="000000"/>
                </a:solidFill>
                <a:latin typeface="+mn-lt"/>
              </a:rPr>
              <a:t> </a:t>
            </a:r>
            <a:r>
              <a:rPr lang="en-US" sz="1600" dirty="0" err="1">
                <a:solidFill>
                  <a:srgbClr val="000000"/>
                </a:solidFill>
                <a:latin typeface="+mn-lt"/>
              </a:rPr>
              <a:t>verticale</a:t>
            </a:r>
            <a:r>
              <a:rPr lang="en-US" sz="1600" dirty="0">
                <a:solidFill>
                  <a:srgbClr val="000000"/>
                </a:solidFill>
                <a:latin typeface="+mn-lt"/>
              </a:rPr>
              <a:t> </a:t>
            </a:r>
            <a:r>
              <a:rPr lang="en-US" sz="1600" dirty="0" err="1">
                <a:solidFill>
                  <a:srgbClr val="000000"/>
                </a:solidFill>
                <a:latin typeface="+mn-lt"/>
              </a:rPr>
              <a:t>jusqu’à</a:t>
            </a:r>
            <a:r>
              <a:rPr lang="en-US" sz="1600" dirty="0">
                <a:solidFill>
                  <a:srgbClr val="000000"/>
                </a:solidFill>
                <a:latin typeface="+mn-lt"/>
              </a:rPr>
              <a:t> </a:t>
            </a:r>
            <a:r>
              <a:rPr lang="en-US" sz="1600" dirty="0" err="1">
                <a:solidFill>
                  <a:srgbClr val="000000"/>
                </a:solidFill>
                <a:latin typeface="+mn-lt"/>
              </a:rPr>
              <a:t>ce</a:t>
            </a:r>
            <a:r>
              <a:rPr lang="en-US" sz="1600" dirty="0">
                <a:solidFill>
                  <a:srgbClr val="000000"/>
                </a:solidFill>
                <a:latin typeface="+mn-lt"/>
              </a:rPr>
              <a:t> </a:t>
            </a:r>
            <a:r>
              <a:rPr lang="en-US" sz="1600" dirty="0" err="1">
                <a:solidFill>
                  <a:srgbClr val="000000"/>
                </a:solidFill>
                <a:latin typeface="+mn-lt"/>
              </a:rPr>
              <a:t>que</a:t>
            </a:r>
            <a:r>
              <a:rPr lang="en-US" sz="1600" dirty="0">
                <a:solidFill>
                  <a:srgbClr val="000000"/>
                </a:solidFill>
                <a:latin typeface="+mn-lt"/>
              </a:rPr>
              <a:t> le signal </a:t>
            </a:r>
            <a:r>
              <a:rPr lang="en-US" sz="1600" dirty="0" err="1">
                <a:solidFill>
                  <a:srgbClr val="000000"/>
                </a:solidFill>
                <a:latin typeface="+mn-lt"/>
              </a:rPr>
              <a:t>soit</a:t>
            </a:r>
            <a:r>
              <a:rPr lang="en-US" sz="1600" dirty="0">
                <a:solidFill>
                  <a:srgbClr val="000000"/>
                </a:solidFill>
                <a:latin typeface="+mn-lt"/>
              </a:rPr>
              <a:t> </a:t>
            </a:r>
            <a:r>
              <a:rPr lang="en-US" sz="1600" dirty="0" err="1">
                <a:solidFill>
                  <a:srgbClr val="000000"/>
                </a:solidFill>
                <a:latin typeface="+mn-lt"/>
              </a:rPr>
              <a:t>centré</a:t>
            </a:r>
            <a:r>
              <a:rPr lang="en-US" sz="1600" dirty="0">
                <a:solidFill>
                  <a:srgbClr val="000000"/>
                </a:solidFill>
                <a:latin typeface="+mn-lt"/>
              </a:rPr>
              <a:t> </a:t>
            </a:r>
            <a:r>
              <a:rPr lang="en-US" sz="1600" dirty="0" err="1">
                <a:solidFill>
                  <a:srgbClr val="000000"/>
                </a:solidFill>
                <a:latin typeface="+mn-lt"/>
              </a:rPr>
              <a:t>verticalement</a:t>
            </a:r>
            <a:r>
              <a:rPr lang="en-US" sz="1600" dirty="0">
                <a:solidFill>
                  <a:srgbClr val="000000"/>
                </a:solidFill>
                <a:latin typeface="+mn-lt"/>
              </a:rPr>
              <a:t>.</a:t>
            </a:r>
          </a:p>
          <a:p>
            <a:pPr marL="285750" indent="-285750">
              <a:spcBef>
                <a:spcPts val="0"/>
              </a:spcBef>
              <a:buFont typeface="Arial Narrow" panose="020B0606020202030204" pitchFamily="34" charset="0"/>
              <a:buChar char="―"/>
            </a:pPr>
            <a:r>
              <a:rPr lang="en-US" sz="1600" dirty="0" err="1">
                <a:solidFill>
                  <a:srgbClr val="000000"/>
                </a:solidFill>
                <a:latin typeface="+mn-lt"/>
              </a:rPr>
              <a:t>Faites</a:t>
            </a:r>
            <a:r>
              <a:rPr lang="en-US" sz="1600" dirty="0">
                <a:solidFill>
                  <a:srgbClr val="000000"/>
                </a:solidFill>
                <a:latin typeface="+mn-lt"/>
              </a:rPr>
              <a:t> </a:t>
            </a:r>
            <a:r>
              <a:rPr lang="en-US" sz="1600" dirty="0" err="1">
                <a:solidFill>
                  <a:srgbClr val="000000"/>
                </a:solidFill>
                <a:latin typeface="+mn-lt"/>
              </a:rPr>
              <a:t>tourner</a:t>
            </a:r>
            <a:r>
              <a:rPr lang="en-US" sz="1600" dirty="0">
                <a:solidFill>
                  <a:srgbClr val="000000"/>
                </a:solidFill>
                <a:latin typeface="+mn-lt"/>
              </a:rPr>
              <a:t> le </a:t>
            </a:r>
            <a:r>
              <a:rPr lang="en-US" sz="1600" dirty="0" err="1">
                <a:solidFill>
                  <a:srgbClr val="000000"/>
                </a:solidFill>
                <a:latin typeface="+mn-lt"/>
              </a:rPr>
              <a:t>bouton</a:t>
            </a:r>
            <a:r>
              <a:rPr lang="en-US" sz="1600" dirty="0">
                <a:solidFill>
                  <a:srgbClr val="000000"/>
                </a:solidFill>
                <a:latin typeface="+mn-lt"/>
              </a:rPr>
              <a:t> </a:t>
            </a:r>
            <a:r>
              <a:rPr lang="en-US" sz="1600" b="1" u="sng" dirty="0">
                <a:solidFill>
                  <a:srgbClr val="000000"/>
                </a:solidFill>
                <a:latin typeface="+mn-lt"/>
              </a:rPr>
              <a:t>s/div</a:t>
            </a:r>
            <a:r>
              <a:rPr lang="en-US" sz="1600" dirty="0">
                <a:solidFill>
                  <a:srgbClr val="000000"/>
                </a:solidFill>
                <a:latin typeface="+mn-lt"/>
              </a:rPr>
              <a:t> </a:t>
            </a:r>
            <a:r>
              <a:rPr lang="en-US" sz="1600" dirty="0" err="1">
                <a:solidFill>
                  <a:srgbClr val="000000"/>
                </a:solidFill>
                <a:latin typeface="+mn-lt"/>
              </a:rPr>
              <a:t>jusqu’à</a:t>
            </a:r>
            <a:r>
              <a:rPr lang="en-US" sz="1600" dirty="0">
                <a:solidFill>
                  <a:srgbClr val="000000"/>
                </a:solidFill>
                <a:latin typeface="+mn-lt"/>
              </a:rPr>
              <a:t> </a:t>
            </a:r>
            <a:r>
              <a:rPr lang="en-US" sz="1600" dirty="0" err="1">
                <a:solidFill>
                  <a:srgbClr val="000000"/>
                </a:solidFill>
                <a:latin typeface="+mn-lt"/>
              </a:rPr>
              <a:t>ce</a:t>
            </a:r>
            <a:r>
              <a:rPr lang="en-US" sz="1600" dirty="0">
                <a:solidFill>
                  <a:srgbClr val="000000"/>
                </a:solidFill>
                <a:latin typeface="+mn-lt"/>
              </a:rPr>
              <a:t> </a:t>
            </a:r>
            <a:r>
              <a:rPr lang="en-US" sz="1600" dirty="0" err="1">
                <a:solidFill>
                  <a:srgbClr val="000000"/>
                </a:solidFill>
                <a:latin typeface="+mn-lt"/>
              </a:rPr>
              <a:t>que</a:t>
            </a:r>
            <a:r>
              <a:rPr lang="en-US" sz="1600" dirty="0">
                <a:solidFill>
                  <a:srgbClr val="000000"/>
                </a:solidFill>
                <a:latin typeface="+mn-lt"/>
              </a:rPr>
              <a:t> </a:t>
            </a:r>
            <a:r>
              <a:rPr lang="en-US" sz="1600" dirty="0" err="1">
                <a:solidFill>
                  <a:srgbClr val="000000"/>
                </a:solidFill>
                <a:latin typeface="+mn-lt"/>
              </a:rPr>
              <a:t>quelques</a:t>
            </a:r>
            <a:r>
              <a:rPr lang="en-US" sz="1600" dirty="0">
                <a:solidFill>
                  <a:srgbClr val="000000"/>
                </a:solidFill>
                <a:latin typeface="+mn-lt"/>
              </a:rPr>
              <a:t> cycles </a:t>
            </a:r>
            <a:r>
              <a:rPr lang="en-US" sz="1600" dirty="0" err="1">
                <a:solidFill>
                  <a:srgbClr val="000000"/>
                </a:solidFill>
                <a:latin typeface="+mn-lt"/>
              </a:rPr>
              <a:t>soient</a:t>
            </a:r>
            <a:r>
              <a:rPr lang="en-US" sz="1600" dirty="0">
                <a:solidFill>
                  <a:srgbClr val="000000"/>
                </a:solidFill>
                <a:latin typeface="+mn-lt"/>
              </a:rPr>
              <a:t> </a:t>
            </a:r>
            <a:r>
              <a:rPr lang="en-US" sz="1600" dirty="0" err="1">
                <a:solidFill>
                  <a:srgbClr val="000000"/>
                </a:solidFill>
                <a:latin typeface="+mn-lt"/>
              </a:rPr>
              <a:t>affichés</a:t>
            </a:r>
            <a:r>
              <a:rPr lang="en-US" sz="1600" dirty="0">
                <a:solidFill>
                  <a:srgbClr val="000000"/>
                </a:solidFill>
                <a:latin typeface="+mn-lt"/>
              </a:rPr>
              <a:t> </a:t>
            </a:r>
            <a:r>
              <a:rPr lang="en-US" sz="1600" dirty="0" err="1">
                <a:solidFill>
                  <a:srgbClr val="000000"/>
                </a:solidFill>
                <a:latin typeface="+mn-lt"/>
              </a:rPr>
              <a:t>horizontalement</a:t>
            </a:r>
            <a:r>
              <a:rPr lang="en-US" sz="1600" dirty="0">
                <a:solidFill>
                  <a:srgbClr val="000000"/>
                </a:solidFill>
                <a:latin typeface="+mn-lt"/>
              </a:rPr>
              <a:t>.</a:t>
            </a:r>
          </a:p>
          <a:p>
            <a:pPr marL="285750" indent="-285750">
              <a:spcBef>
                <a:spcPts val="0"/>
              </a:spcBef>
              <a:buFont typeface="Arial Narrow" panose="020B0606020202030204" pitchFamily="34" charset="0"/>
              <a:buChar char="―"/>
            </a:pPr>
            <a:r>
              <a:rPr lang="en-US" sz="1600" dirty="0" err="1">
                <a:solidFill>
                  <a:srgbClr val="000000"/>
                </a:solidFill>
                <a:latin typeface="+mn-lt"/>
              </a:rPr>
              <a:t>Faites</a:t>
            </a:r>
            <a:r>
              <a:rPr lang="en-US" sz="1600" dirty="0">
                <a:solidFill>
                  <a:srgbClr val="000000"/>
                </a:solidFill>
                <a:latin typeface="+mn-lt"/>
              </a:rPr>
              <a:t> </a:t>
            </a:r>
            <a:r>
              <a:rPr lang="en-US" sz="1600" dirty="0" err="1">
                <a:solidFill>
                  <a:srgbClr val="000000"/>
                </a:solidFill>
                <a:latin typeface="+mn-lt"/>
              </a:rPr>
              <a:t>tourner</a:t>
            </a:r>
            <a:r>
              <a:rPr lang="en-US" sz="1600" dirty="0">
                <a:solidFill>
                  <a:srgbClr val="000000"/>
                </a:solidFill>
                <a:latin typeface="+mn-lt"/>
              </a:rPr>
              <a:t> le </a:t>
            </a:r>
            <a:r>
              <a:rPr lang="en-US" sz="1600" dirty="0" err="1">
                <a:solidFill>
                  <a:srgbClr val="000000"/>
                </a:solidFill>
                <a:latin typeface="+mn-lt"/>
              </a:rPr>
              <a:t>bouton</a:t>
            </a:r>
            <a:r>
              <a:rPr lang="en-US" sz="1600" dirty="0">
                <a:solidFill>
                  <a:srgbClr val="000000"/>
                </a:solidFill>
                <a:latin typeface="+mn-lt"/>
              </a:rPr>
              <a:t> </a:t>
            </a:r>
            <a:r>
              <a:rPr lang="en-US" sz="1600" b="1" u="sng" dirty="0">
                <a:solidFill>
                  <a:srgbClr val="000000"/>
                </a:solidFill>
                <a:latin typeface="+mn-lt"/>
              </a:rPr>
              <a:t>« [Level] </a:t>
            </a:r>
            <a:r>
              <a:rPr lang="en-US" sz="1600" b="1" u="sng" dirty="0" err="1">
                <a:solidFill>
                  <a:srgbClr val="000000"/>
                </a:solidFill>
                <a:latin typeface="+mn-lt"/>
              </a:rPr>
              <a:t>Niveau</a:t>
            </a:r>
            <a:r>
              <a:rPr lang="en-US" sz="1600" b="1" u="sng" dirty="0">
                <a:solidFill>
                  <a:srgbClr val="000000"/>
                </a:solidFill>
                <a:latin typeface="+mn-lt"/>
              </a:rPr>
              <a:t> » de la section « [Trigger] </a:t>
            </a:r>
            <a:r>
              <a:rPr lang="en-US" sz="1600" b="1" u="sng" dirty="0" err="1">
                <a:solidFill>
                  <a:srgbClr val="000000"/>
                </a:solidFill>
                <a:latin typeface="+mn-lt"/>
              </a:rPr>
              <a:t>Déclenchement</a:t>
            </a:r>
            <a:r>
              <a:rPr lang="en-US" sz="1600" b="1" u="sng" dirty="0">
                <a:solidFill>
                  <a:srgbClr val="000000"/>
                </a:solidFill>
                <a:latin typeface="+mn-lt"/>
              </a:rPr>
              <a:t> »</a:t>
            </a:r>
            <a:r>
              <a:rPr lang="en-US" sz="1600" dirty="0">
                <a:solidFill>
                  <a:srgbClr val="000000"/>
                </a:solidFill>
                <a:latin typeface="+mn-lt"/>
              </a:rPr>
              <a:t> </a:t>
            </a:r>
            <a:r>
              <a:rPr lang="en-US" sz="1600" dirty="0" err="1">
                <a:solidFill>
                  <a:srgbClr val="000000"/>
                </a:solidFill>
                <a:latin typeface="+mn-lt"/>
              </a:rPr>
              <a:t>jusqu’à</a:t>
            </a:r>
            <a:r>
              <a:rPr lang="en-US" sz="1600" dirty="0">
                <a:solidFill>
                  <a:srgbClr val="000000"/>
                </a:solidFill>
                <a:latin typeface="+mn-lt"/>
              </a:rPr>
              <a:t> </a:t>
            </a:r>
            <a:r>
              <a:rPr lang="en-US" sz="1600" dirty="0" err="1">
                <a:solidFill>
                  <a:srgbClr val="000000"/>
                </a:solidFill>
                <a:latin typeface="+mn-lt"/>
              </a:rPr>
              <a:t>ce</a:t>
            </a:r>
            <a:r>
              <a:rPr lang="en-US" sz="1600" dirty="0">
                <a:solidFill>
                  <a:srgbClr val="000000"/>
                </a:solidFill>
                <a:latin typeface="+mn-lt"/>
              </a:rPr>
              <a:t> </a:t>
            </a:r>
            <a:r>
              <a:rPr lang="en-US" sz="1600" dirty="0" err="1">
                <a:solidFill>
                  <a:srgbClr val="000000"/>
                </a:solidFill>
                <a:latin typeface="+mn-lt"/>
              </a:rPr>
              <a:t>que</a:t>
            </a:r>
            <a:r>
              <a:rPr lang="en-US" sz="1600" dirty="0">
                <a:solidFill>
                  <a:srgbClr val="000000"/>
                </a:solidFill>
                <a:latin typeface="+mn-lt"/>
              </a:rPr>
              <a:t> le </a:t>
            </a:r>
            <a:r>
              <a:rPr lang="en-US" sz="1600" dirty="0" err="1">
                <a:solidFill>
                  <a:srgbClr val="000000"/>
                </a:solidFill>
                <a:latin typeface="+mn-lt"/>
              </a:rPr>
              <a:t>niveau</a:t>
            </a:r>
            <a:r>
              <a:rPr lang="en-US" sz="1600" dirty="0">
                <a:solidFill>
                  <a:srgbClr val="000000"/>
                </a:solidFill>
                <a:latin typeface="+mn-lt"/>
              </a:rPr>
              <a:t> </a:t>
            </a:r>
            <a:r>
              <a:rPr lang="en-US" sz="1600" dirty="0" err="1">
                <a:solidFill>
                  <a:srgbClr val="000000"/>
                </a:solidFill>
                <a:latin typeface="+mn-lt"/>
              </a:rPr>
              <a:t>soit</a:t>
            </a:r>
            <a:r>
              <a:rPr lang="en-US" sz="1600" dirty="0">
                <a:solidFill>
                  <a:srgbClr val="000000"/>
                </a:solidFill>
                <a:latin typeface="+mn-lt"/>
              </a:rPr>
              <a:t> </a:t>
            </a:r>
            <a:r>
              <a:rPr lang="en-US" sz="1600" dirty="0" err="1">
                <a:solidFill>
                  <a:srgbClr val="000000"/>
                </a:solidFill>
                <a:latin typeface="+mn-lt"/>
              </a:rPr>
              <a:t>situé</a:t>
            </a:r>
            <a:r>
              <a:rPr lang="en-US" sz="1600" dirty="0">
                <a:solidFill>
                  <a:srgbClr val="000000"/>
                </a:solidFill>
                <a:latin typeface="+mn-lt"/>
              </a:rPr>
              <a:t> </a:t>
            </a:r>
            <a:r>
              <a:rPr lang="en-US" sz="1600" dirty="0" err="1">
                <a:solidFill>
                  <a:srgbClr val="000000"/>
                </a:solidFill>
                <a:latin typeface="+mn-lt"/>
              </a:rPr>
              <a:t>près</a:t>
            </a:r>
            <a:r>
              <a:rPr lang="en-US" sz="1600" dirty="0">
                <a:solidFill>
                  <a:srgbClr val="000000"/>
                </a:solidFill>
                <a:latin typeface="+mn-lt"/>
              </a:rPr>
              <a:t> du milieu du signal </a:t>
            </a:r>
            <a:r>
              <a:rPr lang="en-US" sz="1600" dirty="0" err="1">
                <a:solidFill>
                  <a:srgbClr val="000000"/>
                </a:solidFill>
                <a:latin typeface="+mn-lt"/>
              </a:rPr>
              <a:t>verticalement</a:t>
            </a:r>
            <a:r>
              <a:rPr lang="en-US" sz="1600" dirty="0">
                <a:solidFill>
                  <a:srgbClr val="000000"/>
                </a:solidFill>
                <a:latin typeface="+mn-lt"/>
              </a:rPr>
              <a:t>. </a:t>
            </a:r>
          </a:p>
        </p:txBody>
      </p:sp>
      <p:sp>
        <p:nvSpPr>
          <p:cNvPr id="23" name="TextBox 22"/>
          <p:cNvSpPr txBox="1"/>
          <p:nvPr/>
        </p:nvSpPr>
        <p:spPr>
          <a:xfrm>
            <a:off x="209138" y="5715000"/>
            <a:ext cx="8839200" cy="1323439"/>
          </a:xfrm>
          <a:prstGeom prst="rect">
            <a:avLst/>
          </a:prstGeom>
          <a:noFill/>
        </p:spPr>
        <p:txBody>
          <a:bodyPr wrap="square" rtlCol="0">
            <a:spAutoFit/>
          </a:bodyPr>
          <a:lstStyle/>
          <a:p>
            <a:pPr algn="ctr"/>
            <a:r>
              <a:rPr lang="fr-FR" sz="1600" b="1" i="1" dirty="0" smtClean="0">
                <a:solidFill>
                  <a:srgbClr val="C00000"/>
                </a:solidFill>
              </a:rPr>
              <a:t>Configurer la mise à l’échelle des signaux de l’oscilloscope est un processus répétitif qui consiste à effectuer des réglages sur le panneau avant jusqu’à ce que « l’image » souhaitée soit affichée à l’écran.</a:t>
            </a:r>
          </a:p>
          <a:p>
            <a:pPr algn="ctr"/>
            <a:endParaRPr lang="fr-FR" sz="1600" b="1" i="1" dirty="0" smtClean="0">
              <a:solidFill>
                <a:srgbClr val="C00000"/>
              </a:solidFill>
            </a:endParaRPr>
          </a:p>
          <a:p>
            <a:endParaRPr lang="en-US" sz="1600" dirty="0">
              <a:solidFill>
                <a:srgbClr val="3333CC"/>
              </a:solidFill>
            </a:endParaRPr>
          </a:p>
        </p:txBody>
      </p:sp>
      <p:pic>
        <p:nvPicPr>
          <p:cNvPr id="16" name="Picture 15" descr="Setup2.png"/>
          <p:cNvPicPr>
            <a:picLocks noChangeAspect="1"/>
          </p:cNvPicPr>
          <p:nvPr/>
        </p:nvPicPr>
        <p:blipFill>
          <a:blip r:embed="rId3" cstate="screen"/>
          <a:srcRect t="10686"/>
          <a:stretch>
            <a:fillRect/>
          </a:stretch>
        </p:blipFill>
        <p:spPr>
          <a:xfrm>
            <a:off x="4752916" y="911259"/>
            <a:ext cx="4191000" cy="2521947"/>
          </a:xfrm>
          <a:prstGeom prst="rect">
            <a:avLst/>
          </a:prstGeom>
        </p:spPr>
      </p:pic>
      <p:pic>
        <p:nvPicPr>
          <p:cNvPr id="19" name="Picture 18" descr="Setup1.png"/>
          <p:cNvPicPr>
            <a:picLocks noChangeAspect="1"/>
          </p:cNvPicPr>
          <p:nvPr/>
        </p:nvPicPr>
        <p:blipFill>
          <a:blip r:embed="rId4" cstate="screen"/>
          <a:srcRect/>
          <a:stretch>
            <a:fillRect/>
          </a:stretch>
        </p:blipFill>
        <p:spPr>
          <a:xfrm>
            <a:off x="257116" y="914889"/>
            <a:ext cx="4191000" cy="2521947"/>
          </a:xfrm>
          <a:prstGeom prst="rect">
            <a:avLst/>
          </a:prstGeom>
        </p:spPr>
      </p:pic>
      <p:sp>
        <p:nvSpPr>
          <p:cNvPr id="21" name="TextBox 20"/>
          <p:cNvSpPr txBox="1"/>
          <p:nvPr/>
        </p:nvSpPr>
        <p:spPr>
          <a:xfrm>
            <a:off x="409516" y="2268345"/>
            <a:ext cx="3657600" cy="830997"/>
          </a:xfrm>
          <a:prstGeom prst="rect">
            <a:avLst/>
          </a:prstGeom>
          <a:noFill/>
        </p:spPr>
        <p:txBody>
          <a:bodyPr wrap="square" rtlCol="0">
            <a:spAutoFit/>
          </a:bodyPr>
          <a:lstStyle/>
          <a:p>
            <a:pPr algn="l">
              <a:buNone/>
            </a:pPr>
            <a:r>
              <a:rPr lang="en-US" sz="1600" b="1" i="0">
                <a:solidFill>
                  <a:srgbClr val="FFFF00"/>
                </a:solidFill>
                <a:latin typeface="Arial"/>
                <a:ea typeface="+mn-ea"/>
                <a:cs typeface="+mn-cs"/>
              </a:rPr>
              <a:t>- Trop de cycles affichés.</a:t>
            </a:r>
          </a:p>
          <a:p>
            <a:pPr algn="l">
              <a:buNone/>
            </a:pPr>
            <a:r>
              <a:rPr lang="en-US" sz="1600" b="1" i="0">
                <a:solidFill>
                  <a:srgbClr val="FFFF00"/>
                </a:solidFill>
                <a:latin typeface="Arial"/>
                <a:ea typeface="+mn-ea"/>
                <a:cs typeface="+mn-cs"/>
              </a:rPr>
              <a:t>- Dimensionnement de </a:t>
            </a:r>
            <a:r>
              <a:rPr lang="en-US" sz="1600" b="1" i="0" smtClean="0">
                <a:solidFill>
                  <a:srgbClr val="FFFF00"/>
                </a:solidFill>
                <a:latin typeface="Arial"/>
                <a:ea typeface="+mn-ea"/>
                <a:cs typeface="+mn-cs"/>
              </a:rPr>
              <a:t>l’amplitude </a:t>
            </a:r>
            <a:r>
              <a:rPr lang="en-US" sz="1600" b="1" i="0">
                <a:solidFill>
                  <a:srgbClr val="FFFF00"/>
                </a:solidFill>
                <a:latin typeface="Arial"/>
                <a:ea typeface="+mn-ea"/>
                <a:cs typeface="+mn-cs"/>
              </a:rPr>
              <a:t>sur une valeur trop faible.</a:t>
            </a:r>
          </a:p>
        </p:txBody>
      </p:sp>
      <p:sp>
        <p:nvSpPr>
          <p:cNvPr id="22" name="Right Arrow 21"/>
          <p:cNvSpPr/>
          <p:nvPr/>
        </p:nvSpPr>
        <p:spPr bwMode="auto">
          <a:xfrm>
            <a:off x="4067116" y="1049145"/>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561916" y="3484182"/>
            <a:ext cx="3352800" cy="523220"/>
          </a:xfrm>
          <a:prstGeom prst="rect">
            <a:avLst/>
          </a:prstGeom>
          <a:noFill/>
        </p:spPr>
        <p:txBody>
          <a:bodyPr wrap="square" rtlCol="0">
            <a:spAutoFit/>
          </a:bodyPr>
          <a:lstStyle/>
          <a:p>
            <a:pPr algn="ctr">
              <a:buNone/>
            </a:pPr>
            <a:r>
              <a:rPr lang="en-US" sz="1400" b="1" i="0" dirty="0">
                <a:latin typeface="Arial"/>
                <a:ea typeface="+mn-ea"/>
                <a:cs typeface="+mn-cs"/>
              </a:rPr>
              <a:t>Condition de configuration </a:t>
            </a:r>
            <a:r>
              <a:rPr lang="en-US" sz="1400" b="1" i="0" dirty="0" err="1">
                <a:latin typeface="Arial"/>
                <a:ea typeface="+mn-ea"/>
                <a:cs typeface="+mn-cs"/>
              </a:rPr>
              <a:t>initiale</a:t>
            </a:r>
            <a:r>
              <a:rPr lang="en-US" sz="1400" b="1" i="0" dirty="0">
                <a:latin typeface="Arial"/>
                <a:ea typeface="+mn-ea"/>
                <a:cs typeface="+mn-cs"/>
              </a:rPr>
              <a:t> (</a:t>
            </a:r>
            <a:r>
              <a:rPr lang="en-US" sz="1400" b="1" i="0" dirty="0" err="1">
                <a:latin typeface="Arial"/>
                <a:ea typeface="+mn-ea"/>
                <a:cs typeface="+mn-cs"/>
              </a:rPr>
              <a:t>exemple</a:t>
            </a:r>
            <a:r>
              <a:rPr lang="en-US" sz="1400" b="1" i="0" dirty="0">
                <a:latin typeface="Arial"/>
                <a:ea typeface="+mn-ea"/>
                <a:cs typeface="+mn-cs"/>
              </a:rPr>
              <a:t>)</a:t>
            </a:r>
          </a:p>
        </p:txBody>
      </p:sp>
      <p:sp>
        <p:nvSpPr>
          <p:cNvPr id="25" name="TextBox 24"/>
          <p:cNvSpPr txBox="1"/>
          <p:nvPr/>
        </p:nvSpPr>
        <p:spPr>
          <a:xfrm>
            <a:off x="5120098" y="3484182"/>
            <a:ext cx="3532835" cy="307777"/>
          </a:xfrm>
          <a:prstGeom prst="rect">
            <a:avLst/>
          </a:prstGeom>
          <a:noFill/>
        </p:spPr>
        <p:txBody>
          <a:bodyPr wrap="square" rtlCol="0">
            <a:spAutoFit/>
          </a:bodyPr>
          <a:lstStyle/>
          <a:p>
            <a:pPr algn="ctr">
              <a:buNone/>
            </a:pPr>
            <a:r>
              <a:rPr lang="en-US" sz="1400" b="1" i="0" dirty="0">
                <a:latin typeface="Arial"/>
                <a:ea typeface="+mn-ea"/>
                <a:cs typeface="+mn-cs"/>
              </a:rPr>
              <a:t>Condition de configuration </a:t>
            </a:r>
            <a:r>
              <a:rPr lang="en-US" sz="1400" b="1" i="0" dirty="0" err="1">
                <a:latin typeface="Arial"/>
                <a:ea typeface="+mn-ea"/>
                <a:cs typeface="+mn-cs"/>
              </a:rPr>
              <a:t>optimale</a:t>
            </a:r>
            <a:endParaRPr lang="en-US" sz="1400" b="1" i="0" dirty="0">
              <a:latin typeface="Arial"/>
              <a:ea typeface="+mn-ea"/>
              <a:cs typeface="+mn-cs"/>
            </a:endParaRPr>
          </a:p>
        </p:txBody>
      </p:sp>
      <p:sp>
        <p:nvSpPr>
          <p:cNvPr id="26" name="TextBox 25"/>
          <p:cNvSpPr txBox="1"/>
          <p:nvPr/>
        </p:nvSpPr>
        <p:spPr>
          <a:xfrm>
            <a:off x="6353116" y="2511459"/>
            <a:ext cx="1524000" cy="307777"/>
          </a:xfrm>
          <a:prstGeom prst="rect">
            <a:avLst/>
          </a:prstGeom>
          <a:noFill/>
        </p:spPr>
        <p:txBody>
          <a:bodyPr wrap="square" rtlCol="0">
            <a:spAutoFit/>
          </a:bodyPr>
          <a:lstStyle/>
          <a:p>
            <a:pPr algn="l">
              <a:buNone/>
            </a:pPr>
            <a:r>
              <a:rPr lang="en-US" sz="1400" b="1" i="0">
                <a:solidFill>
                  <a:srgbClr val="FFFF00"/>
                </a:solidFill>
                <a:latin typeface="Arial"/>
                <a:ea typeface="+mn-ea"/>
                <a:cs typeface="+mn-cs"/>
              </a:rPr>
              <a:t>Niveau de déclenchement</a:t>
            </a:r>
          </a:p>
        </p:txBody>
      </p:sp>
      <p:cxnSp>
        <p:nvCxnSpPr>
          <p:cNvPr id="27" name="Straight Arrow Connector 26"/>
          <p:cNvCxnSpPr/>
          <p:nvPr/>
        </p:nvCxnSpPr>
        <p:spPr bwMode="auto">
          <a:xfrm rot="16200000" flipV="1">
            <a:off x="6619816" y="2244759"/>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13</a:t>
            </a:fld>
            <a:endParaRPr lang="en-US" dirty="0"/>
          </a:p>
        </p:txBody>
      </p:sp>
    </p:spTree>
    <p:extLst>
      <p:ext uri="{BB962C8B-B14F-4D97-AF65-F5344CB8AC3E}">
        <p14:creationId xmlns:p14="http://schemas.microsoft.com/office/powerpoint/2010/main" val="194104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orse1.PNG"/>
          <p:cNvPicPr>
            <a:picLocks noGrp="1" noChangeAspect="1"/>
          </p:cNvPicPr>
          <p:nvPr>
            <p:ph sz="half" idx="2"/>
          </p:nvPr>
        </p:nvPicPr>
        <p:blipFill>
          <a:blip r:embed="rId3" cstate="screen"/>
          <a:stretch>
            <a:fillRect/>
          </a:stretch>
        </p:blipFill>
        <p:spPr>
          <a:xfrm>
            <a:off x="4861379" y="2066413"/>
            <a:ext cx="3822700" cy="2693950"/>
          </a:xfrm>
          <a:prstGeom prst="rect">
            <a:avLst/>
          </a:prstGeom>
          <a:ln w="25400">
            <a:solidFill>
              <a:schemeClr val="tx1"/>
            </a:solidFill>
          </a:ln>
        </p:spPr>
      </p:pic>
      <p:sp>
        <p:nvSpPr>
          <p:cNvPr id="162818" name="Rectangle 2"/>
          <p:cNvSpPr>
            <a:spLocks noGrp="1" noChangeArrowheads="1"/>
          </p:cNvSpPr>
          <p:nvPr>
            <p:ph type="title"/>
          </p:nvPr>
        </p:nvSpPr>
        <p:spPr/>
        <p:txBody>
          <a:bodyPr/>
          <a:lstStyle/>
          <a:p>
            <a:r>
              <a:rPr lang="fr-FR" dirty="0"/>
              <a:t>Explication du déclenchement de l’oscilloscope</a:t>
            </a:r>
            <a:endParaRPr lang="en-US" dirty="0"/>
          </a:p>
        </p:txBody>
      </p:sp>
      <p:sp>
        <p:nvSpPr>
          <p:cNvPr id="2" name="Content Placeholder 1"/>
          <p:cNvSpPr>
            <a:spLocks noGrp="1"/>
          </p:cNvSpPr>
          <p:nvPr>
            <p:ph sz="half" idx="1"/>
          </p:nvPr>
        </p:nvSpPr>
        <p:spPr>
          <a:xfrm>
            <a:off x="762000" y="2057400"/>
            <a:ext cx="3819525" cy="4343400"/>
          </a:xfrm>
        </p:spPr>
        <p:txBody>
          <a:bodyPr/>
          <a:lstStyle/>
          <a:p>
            <a:pPr>
              <a:spcBef>
                <a:spcPts val="600"/>
              </a:spcBef>
              <a:buClr>
                <a:schemeClr val="accent1"/>
              </a:buClr>
            </a:pPr>
            <a:r>
              <a:rPr lang="fr-FR" sz="1600" dirty="0"/>
              <a:t>Considérez le « déclenchement » de l’oscilloscope comme une « capture d’images synchronisée ».</a:t>
            </a:r>
          </a:p>
          <a:p>
            <a:pPr>
              <a:spcBef>
                <a:spcPts val="600"/>
              </a:spcBef>
              <a:buClr>
                <a:schemeClr val="accent1"/>
              </a:buClr>
            </a:pPr>
            <a:r>
              <a:rPr lang="fr-FR" sz="1600" dirty="0"/>
              <a:t>Une « image » (ou photo) du signal se compose </a:t>
            </a:r>
            <a:br>
              <a:rPr lang="fr-FR" sz="1600" dirty="0"/>
            </a:br>
            <a:r>
              <a:rPr lang="fr-FR" sz="1600" dirty="0"/>
              <a:t>de nombreux échantillons numérisés consécutifs.</a:t>
            </a:r>
          </a:p>
          <a:p>
            <a:pPr>
              <a:spcBef>
                <a:spcPts val="600"/>
              </a:spcBef>
              <a:buClr>
                <a:schemeClr val="accent1"/>
              </a:buClr>
            </a:pPr>
            <a:r>
              <a:rPr lang="fr-FR" sz="1600" dirty="0"/>
              <a:t>La « capture d’images » doit être synchronisée avec un point unique sur le signal qui se répète.</a:t>
            </a:r>
          </a:p>
          <a:p>
            <a:pPr>
              <a:spcBef>
                <a:spcPts val="600"/>
              </a:spcBef>
              <a:buClr>
                <a:schemeClr val="accent1"/>
              </a:buClr>
            </a:pPr>
            <a:r>
              <a:rPr lang="fr-FR" sz="1600" dirty="0"/>
              <a:t>L’opération de déclenchement la plus courante consiste à synchroniser des acquisitions (capture d’images) sur un front montant ou descendant d’un signal à un niveau de tension spécifique. </a:t>
            </a:r>
          </a:p>
        </p:txBody>
      </p:sp>
      <p:sp>
        <p:nvSpPr>
          <p:cNvPr id="162819" name="Rectangle 3"/>
          <p:cNvSpPr>
            <a:spLocks noGrp="1" noChangeArrowheads="1"/>
          </p:cNvSpPr>
          <p:nvPr>
            <p:ph type="body" sz="quarter" idx="13"/>
          </p:nvPr>
        </p:nvSpPr>
        <p:spPr>
          <a:xfrm>
            <a:off x="762000" y="990600"/>
            <a:ext cx="7239000" cy="457200"/>
          </a:xfrm>
        </p:spPr>
        <p:txBody>
          <a:bodyPr/>
          <a:lstStyle/>
          <a:p>
            <a:pPr algn="ctr">
              <a:spcAft>
                <a:spcPts val="1200"/>
              </a:spcAft>
              <a:buClr>
                <a:schemeClr val="accent1"/>
              </a:buClr>
            </a:pPr>
            <a:r>
              <a:rPr lang="fr-FR" sz="2000" b="1" i="1" dirty="0"/>
              <a:t>Le déclenchement est bien souvent la fonction la plus « obscure » d’un oscilloscope. Pourtant, elle figure parmi les fonctionnalités les plus importantes.</a:t>
            </a:r>
          </a:p>
        </p:txBody>
      </p:sp>
      <p:sp>
        <p:nvSpPr>
          <p:cNvPr id="19" name="TextBox 18"/>
          <p:cNvSpPr txBox="1"/>
          <p:nvPr/>
        </p:nvSpPr>
        <p:spPr>
          <a:xfrm>
            <a:off x="4855029" y="5029200"/>
            <a:ext cx="3829050" cy="830997"/>
          </a:xfrm>
          <a:prstGeom prst="rect">
            <a:avLst/>
          </a:prstGeom>
          <a:noFill/>
        </p:spPr>
        <p:txBody>
          <a:bodyPr wrap="square" rtlCol="0">
            <a:spAutoFit/>
          </a:bodyPr>
          <a:lstStyle/>
          <a:p>
            <a:pPr algn="ctr">
              <a:buNone/>
            </a:pPr>
            <a:r>
              <a:rPr lang="en-US" sz="1600" b="1" dirty="0"/>
              <a:t>Le </a:t>
            </a:r>
            <a:r>
              <a:rPr lang="en-US" sz="1600" b="1" dirty="0" err="1"/>
              <a:t>déclenchement</a:t>
            </a:r>
            <a:r>
              <a:rPr lang="en-US" sz="1600" b="1" dirty="0"/>
              <a:t> d’un oscilloscope </a:t>
            </a:r>
            <a:r>
              <a:rPr lang="en-US" sz="1600" b="1" dirty="0" err="1"/>
              <a:t>peut</a:t>
            </a:r>
            <a:r>
              <a:rPr lang="en-US" sz="1600" b="1" dirty="0"/>
              <a:t> </a:t>
            </a:r>
            <a:r>
              <a:rPr lang="en-US" sz="1600" b="1" dirty="0" err="1"/>
              <a:t>être</a:t>
            </a:r>
            <a:r>
              <a:rPr lang="en-US" sz="1600" b="1" dirty="0"/>
              <a:t> </a:t>
            </a:r>
            <a:r>
              <a:rPr lang="en-US" sz="1600" b="1" dirty="0" err="1"/>
              <a:t>comparé</a:t>
            </a:r>
            <a:r>
              <a:rPr lang="en-US" sz="1600" b="1" dirty="0"/>
              <a:t> à la photo-finish </a:t>
            </a:r>
            <a:r>
              <a:rPr lang="en-US" sz="1600" b="1" dirty="0" err="1"/>
              <a:t>d’une</a:t>
            </a:r>
            <a:r>
              <a:rPr lang="en-US" sz="1600" b="1" dirty="0"/>
              <a:t> course </a:t>
            </a:r>
            <a:r>
              <a:rPr lang="en-US" sz="1600" b="1" dirty="0" err="1"/>
              <a:t>hippique</a:t>
            </a:r>
            <a:endParaRPr lang="en-US" sz="1600" b="1" dirty="0"/>
          </a:p>
        </p:txBody>
      </p:sp>
      <p:cxnSp>
        <p:nvCxnSpPr>
          <p:cNvPr id="10" name="Straight Connector 9"/>
          <p:cNvCxnSpPr/>
          <p:nvPr/>
        </p:nvCxnSpPr>
        <p:spPr bwMode="auto">
          <a:xfrm rot="5400000">
            <a:off x="7195458" y="3413388"/>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38168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err="1"/>
              <a:t>Exemples</a:t>
            </a:r>
            <a:r>
              <a:rPr lang="en-US" dirty="0"/>
              <a:t> de </a:t>
            </a:r>
            <a:r>
              <a:rPr lang="en-US" dirty="0" err="1"/>
              <a:t>déclenchement</a:t>
            </a:r>
            <a:endParaRPr lang="en-US" dirty="0"/>
          </a:p>
        </p:txBody>
      </p:sp>
      <p:sp>
        <p:nvSpPr>
          <p:cNvPr id="162819" name="Rectangle 3"/>
          <p:cNvSpPr>
            <a:spLocks noGrp="1" noChangeArrowheads="1"/>
          </p:cNvSpPr>
          <p:nvPr>
            <p:ph type="body" sz="quarter" idx="13"/>
          </p:nvPr>
        </p:nvSpPr>
        <p:spPr>
          <a:xfrm>
            <a:off x="801995" y="5105400"/>
            <a:ext cx="7239000" cy="1600200"/>
          </a:xfrm>
        </p:spPr>
        <p:txBody>
          <a:bodyPr/>
          <a:lstStyle/>
          <a:p>
            <a:pPr marL="285750" indent="-285750">
              <a:spcBef>
                <a:spcPts val="600"/>
              </a:spcBef>
              <a:buFont typeface="Arial Narrow" panose="020B0606020202030204" pitchFamily="34" charset="0"/>
              <a:buChar char="―"/>
            </a:pPr>
            <a:r>
              <a:rPr lang="fr-FR" sz="1800" dirty="0">
                <a:solidFill>
                  <a:schemeClr val="tx1"/>
                </a:solidFill>
                <a:latin typeface="+mn-lt"/>
              </a:rPr>
              <a:t>Position de déclenchement par défaut (temps zéro) sur des DSO = </a:t>
            </a:r>
            <a:br>
              <a:rPr lang="fr-FR" sz="1800" dirty="0">
                <a:solidFill>
                  <a:schemeClr val="tx1"/>
                </a:solidFill>
                <a:latin typeface="+mn-lt"/>
              </a:rPr>
            </a:br>
            <a:r>
              <a:rPr lang="fr-FR" sz="1800" dirty="0">
                <a:solidFill>
                  <a:schemeClr val="tx1"/>
                </a:solidFill>
                <a:latin typeface="+mn-lt"/>
              </a:rPr>
              <a:t>centre de l’écran (horizontalement)</a:t>
            </a:r>
          </a:p>
          <a:p>
            <a:pPr marL="285750" indent="-285750">
              <a:spcBef>
                <a:spcPts val="600"/>
              </a:spcBef>
              <a:buFont typeface="Arial Narrow" panose="020B0606020202030204" pitchFamily="34" charset="0"/>
              <a:buChar char="―"/>
            </a:pPr>
            <a:r>
              <a:rPr lang="fr-FR" sz="1800" dirty="0">
                <a:solidFill>
                  <a:schemeClr val="tx1"/>
                </a:solidFill>
                <a:latin typeface="+mn-lt"/>
              </a:rPr>
              <a:t>Seule position de déclenchement sur les oscilloscopes analogiques plus anciens = </a:t>
            </a:r>
            <a:r>
              <a:rPr lang="fr-FR" sz="1800" dirty="0" smtClean="0">
                <a:solidFill>
                  <a:schemeClr val="tx1"/>
                </a:solidFill>
                <a:latin typeface="+mn-lt"/>
              </a:rPr>
              <a:t>côté </a:t>
            </a:r>
            <a:r>
              <a:rPr lang="fr-FR" sz="1800" dirty="0">
                <a:solidFill>
                  <a:schemeClr val="tx1"/>
                </a:solidFill>
                <a:latin typeface="+mn-lt"/>
              </a:rPr>
              <a:t>gauche de l’écran</a:t>
            </a:r>
          </a:p>
        </p:txBody>
      </p:sp>
      <p:pic>
        <p:nvPicPr>
          <p:cNvPr id="29" name="Picture 28" descr="Fig06.TIF"/>
          <p:cNvPicPr>
            <a:picLocks noChangeAspect="1"/>
          </p:cNvPicPr>
          <p:nvPr/>
        </p:nvPicPr>
        <p:blipFill>
          <a:blip r:embed="rId3" cstate="screen"/>
          <a:stretch>
            <a:fillRect/>
          </a:stretch>
        </p:blipFill>
        <p:spPr>
          <a:xfrm>
            <a:off x="7391400" y="457200"/>
            <a:ext cx="1104900" cy="1657350"/>
          </a:xfrm>
          <a:prstGeom prst="rect">
            <a:avLst/>
          </a:prstGeom>
        </p:spPr>
      </p:pic>
      <p:pic>
        <p:nvPicPr>
          <p:cNvPr id="31" name="Picture 30" descr="Trigger1.png"/>
          <p:cNvPicPr>
            <a:picLocks noChangeAspect="1"/>
          </p:cNvPicPr>
          <p:nvPr/>
        </p:nvPicPr>
        <p:blipFill>
          <a:blip r:embed="rId4" cstate="screen"/>
          <a:srcRect/>
          <a:stretch>
            <a:fillRect/>
          </a:stretch>
        </p:blipFill>
        <p:spPr>
          <a:xfrm>
            <a:off x="457200" y="1033046"/>
            <a:ext cx="3810000" cy="2292679"/>
          </a:xfrm>
          <a:prstGeom prst="rect">
            <a:avLst/>
          </a:prstGeom>
        </p:spPr>
      </p:pic>
      <p:pic>
        <p:nvPicPr>
          <p:cNvPr id="32" name="Picture 31" descr="Trigger2.png"/>
          <p:cNvPicPr>
            <a:picLocks noChangeAspect="1"/>
          </p:cNvPicPr>
          <p:nvPr/>
        </p:nvPicPr>
        <p:blipFill>
          <a:blip r:embed="rId5" cstate="screen"/>
          <a:srcRect t="10686"/>
          <a:stretch>
            <a:fillRect/>
          </a:stretch>
        </p:blipFill>
        <p:spPr>
          <a:xfrm>
            <a:off x="2514600" y="1642646"/>
            <a:ext cx="3810000" cy="2292679"/>
          </a:xfrm>
          <a:prstGeom prst="rect">
            <a:avLst/>
          </a:prstGeom>
        </p:spPr>
      </p:pic>
      <p:pic>
        <p:nvPicPr>
          <p:cNvPr id="33" name="Picture 32" descr="Trigger3.png"/>
          <p:cNvPicPr>
            <a:picLocks noChangeAspect="1"/>
          </p:cNvPicPr>
          <p:nvPr/>
        </p:nvPicPr>
        <p:blipFill>
          <a:blip r:embed="rId6" cstate="screen"/>
          <a:srcRect t="10686"/>
          <a:stretch>
            <a:fillRect/>
          </a:stretch>
        </p:blipFill>
        <p:spPr>
          <a:xfrm>
            <a:off x="5029200" y="2328446"/>
            <a:ext cx="3810000" cy="2292679"/>
          </a:xfrm>
          <a:prstGeom prst="rect">
            <a:avLst/>
          </a:prstGeom>
        </p:spPr>
      </p:pic>
      <p:sp>
        <p:nvSpPr>
          <p:cNvPr id="35" name="TextBox 34"/>
          <p:cNvSpPr txBox="1"/>
          <p:nvPr/>
        </p:nvSpPr>
        <p:spPr>
          <a:xfrm>
            <a:off x="3143250" y="2000250"/>
            <a:ext cx="1143000" cy="246221"/>
          </a:xfrm>
          <a:prstGeom prst="rect">
            <a:avLst/>
          </a:prstGeom>
          <a:noFill/>
        </p:spPr>
        <p:txBody>
          <a:bodyPr wrap="square" rtlCol="0">
            <a:spAutoFit/>
          </a:bodyPr>
          <a:lstStyle/>
          <a:p>
            <a:pPr algn="l">
              <a:buNone/>
            </a:pPr>
            <a:r>
              <a:rPr lang="en-US" sz="1000" b="1" i="0">
                <a:solidFill>
                  <a:srgbClr val="FFFF00"/>
                </a:solidFill>
                <a:latin typeface="Arial"/>
                <a:ea typeface="+mn-ea"/>
                <a:cs typeface="+mn-cs"/>
              </a:rPr>
              <a:t>Point de déclenchement</a:t>
            </a:r>
          </a:p>
        </p:txBody>
      </p:sp>
      <p:cxnSp>
        <p:nvCxnSpPr>
          <p:cNvPr id="36" name="Straight Arrow Connector 35"/>
          <p:cNvCxnSpPr/>
          <p:nvPr/>
        </p:nvCxnSpPr>
        <p:spPr bwMode="auto">
          <a:xfrm rot="16200000" flipH="1">
            <a:off x="3788777" y="2364373"/>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8" name="TextBox 37"/>
          <p:cNvSpPr txBox="1"/>
          <p:nvPr/>
        </p:nvSpPr>
        <p:spPr>
          <a:xfrm>
            <a:off x="6781800" y="2438400"/>
            <a:ext cx="1143000" cy="246221"/>
          </a:xfrm>
          <a:prstGeom prst="rect">
            <a:avLst/>
          </a:prstGeom>
          <a:noFill/>
        </p:spPr>
        <p:txBody>
          <a:bodyPr wrap="square" rtlCol="0">
            <a:spAutoFit/>
          </a:bodyPr>
          <a:lstStyle/>
          <a:p>
            <a:pPr algn="l">
              <a:buNone/>
            </a:pPr>
            <a:r>
              <a:rPr lang="en-US" sz="1000" b="1" i="0">
                <a:solidFill>
                  <a:srgbClr val="FFFF00"/>
                </a:solidFill>
                <a:latin typeface="Arial"/>
                <a:ea typeface="+mn-ea"/>
                <a:cs typeface="+mn-cs"/>
              </a:rPr>
              <a:t>Point de déclenchement</a:t>
            </a:r>
          </a:p>
        </p:txBody>
      </p:sp>
      <p:cxnSp>
        <p:nvCxnSpPr>
          <p:cNvPr id="39" name="Straight Arrow Connector 38"/>
          <p:cNvCxnSpPr/>
          <p:nvPr/>
        </p:nvCxnSpPr>
        <p:spPr bwMode="auto">
          <a:xfrm rot="10800000" flipV="1">
            <a:off x="6638472" y="2667000"/>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40" name="TextBox 39"/>
          <p:cNvSpPr txBox="1"/>
          <p:nvPr/>
        </p:nvSpPr>
        <p:spPr>
          <a:xfrm>
            <a:off x="381000" y="3319046"/>
            <a:ext cx="2209800" cy="615553"/>
          </a:xfrm>
          <a:prstGeom prst="rect">
            <a:avLst/>
          </a:prstGeom>
          <a:noFill/>
        </p:spPr>
        <p:txBody>
          <a:bodyPr wrap="square" rtlCol="0">
            <a:spAutoFit/>
          </a:bodyPr>
          <a:lstStyle/>
          <a:p>
            <a:pPr algn="ctr">
              <a:buNone/>
            </a:pPr>
            <a:r>
              <a:rPr lang="en-US" sz="1400" b="1" i="0">
                <a:latin typeface="Arial"/>
                <a:ea typeface="+mn-ea"/>
                <a:cs typeface="+mn-cs"/>
              </a:rPr>
              <a:t>Non déclenché</a:t>
            </a:r>
          </a:p>
          <a:p>
            <a:pPr algn="ctr">
              <a:buNone/>
            </a:pPr>
            <a:r>
              <a:rPr lang="en-US" sz="1000" b="1" i="0">
                <a:latin typeface="Arial"/>
                <a:ea typeface="+mn-ea"/>
                <a:cs typeface="+mn-cs"/>
              </a:rPr>
              <a:t>(capture </a:t>
            </a:r>
            <a:r>
              <a:rPr lang="en-US" sz="1000" b="1" i="0" smtClean="0">
                <a:latin typeface="Arial"/>
                <a:ea typeface="+mn-ea"/>
                <a:cs typeface="+mn-cs"/>
              </a:rPr>
              <a:t>d’images </a:t>
            </a:r>
            <a:r>
              <a:rPr lang="en-US" sz="1000" b="1" i="0">
                <a:latin typeface="Arial"/>
                <a:ea typeface="+mn-ea"/>
                <a:cs typeface="+mn-cs"/>
              </a:rPr>
              <a:t>non synchronisée)</a:t>
            </a:r>
          </a:p>
        </p:txBody>
      </p:sp>
      <p:sp>
        <p:nvSpPr>
          <p:cNvPr id="41" name="TextBox 40"/>
          <p:cNvSpPr txBox="1"/>
          <p:nvPr/>
        </p:nvSpPr>
        <p:spPr>
          <a:xfrm>
            <a:off x="2400300" y="3928646"/>
            <a:ext cx="2743200" cy="307777"/>
          </a:xfrm>
          <a:prstGeom prst="rect">
            <a:avLst/>
          </a:prstGeom>
          <a:noFill/>
        </p:spPr>
        <p:txBody>
          <a:bodyPr wrap="square" rtlCol="0">
            <a:spAutoFit/>
          </a:bodyPr>
          <a:lstStyle/>
          <a:p>
            <a:pPr algn="l">
              <a:buNone/>
            </a:pPr>
            <a:r>
              <a:rPr lang="en-US" sz="1400" b="1" i="0">
                <a:latin typeface="Arial"/>
                <a:ea typeface="+mn-ea"/>
                <a:cs typeface="+mn-cs"/>
              </a:rPr>
              <a:t>Déclenchement = Front montant à 0,0 V</a:t>
            </a:r>
          </a:p>
        </p:txBody>
      </p:sp>
      <p:sp>
        <p:nvSpPr>
          <p:cNvPr id="42" name="TextBox 41"/>
          <p:cNvSpPr txBox="1"/>
          <p:nvPr/>
        </p:nvSpPr>
        <p:spPr>
          <a:xfrm>
            <a:off x="5334000" y="4614446"/>
            <a:ext cx="3200400" cy="307777"/>
          </a:xfrm>
          <a:prstGeom prst="rect">
            <a:avLst/>
          </a:prstGeom>
          <a:noFill/>
        </p:spPr>
        <p:txBody>
          <a:bodyPr wrap="square" rtlCol="0">
            <a:spAutoFit/>
          </a:bodyPr>
          <a:lstStyle/>
          <a:p>
            <a:pPr algn="l">
              <a:buNone/>
            </a:pPr>
            <a:r>
              <a:rPr lang="en-US" sz="1400" b="1" i="0">
                <a:latin typeface="Arial"/>
                <a:ea typeface="+mn-ea"/>
                <a:cs typeface="+mn-cs"/>
              </a:rPr>
              <a:t>Déclenchement = Front descendant à +2,0 V</a:t>
            </a:r>
          </a:p>
        </p:txBody>
      </p:sp>
      <p:sp>
        <p:nvSpPr>
          <p:cNvPr id="43" name="TextBox 42"/>
          <p:cNvSpPr txBox="1"/>
          <p:nvPr/>
        </p:nvSpPr>
        <p:spPr>
          <a:xfrm>
            <a:off x="762000" y="1066800"/>
            <a:ext cx="2819400" cy="246221"/>
          </a:xfrm>
          <a:prstGeom prst="rect">
            <a:avLst/>
          </a:prstGeom>
          <a:noFill/>
        </p:spPr>
        <p:txBody>
          <a:bodyPr wrap="square" rtlCol="0">
            <a:spAutoFit/>
          </a:bodyPr>
          <a:lstStyle/>
          <a:p>
            <a:pPr algn="l">
              <a:buNone/>
            </a:pPr>
            <a:r>
              <a:rPr lang="en-US" sz="1000" b="1" i="0">
                <a:solidFill>
                  <a:srgbClr val="FFFF00"/>
                </a:solidFill>
                <a:latin typeface="Arial"/>
                <a:ea typeface="+mn-ea"/>
                <a:cs typeface="+mn-cs"/>
              </a:rPr>
              <a:t>Niveau de déclenchement défini au-dessus du signal</a:t>
            </a:r>
          </a:p>
        </p:txBody>
      </p:sp>
      <p:sp>
        <p:nvSpPr>
          <p:cNvPr id="44" name="TextBox 43"/>
          <p:cNvSpPr txBox="1"/>
          <p:nvPr/>
        </p:nvSpPr>
        <p:spPr>
          <a:xfrm>
            <a:off x="6934200" y="4067175"/>
            <a:ext cx="1066800" cy="246221"/>
          </a:xfrm>
          <a:prstGeom prst="rect">
            <a:avLst/>
          </a:prstGeom>
          <a:noFill/>
        </p:spPr>
        <p:txBody>
          <a:bodyPr wrap="square" rtlCol="0">
            <a:spAutoFit/>
          </a:bodyPr>
          <a:lstStyle/>
          <a:p>
            <a:pPr algn="l">
              <a:buNone/>
            </a:pPr>
            <a:r>
              <a:rPr lang="en-US" sz="1000" b="1" i="0">
                <a:solidFill>
                  <a:srgbClr val="FFFF00"/>
                </a:solidFill>
                <a:latin typeface="Arial"/>
                <a:ea typeface="+mn-ea"/>
                <a:cs typeface="+mn-cs"/>
              </a:rPr>
              <a:t>Temps positif</a:t>
            </a:r>
          </a:p>
        </p:txBody>
      </p:sp>
      <p:sp>
        <p:nvSpPr>
          <p:cNvPr id="45" name="TextBox 44"/>
          <p:cNvSpPr txBox="1"/>
          <p:nvPr/>
        </p:nvSpPr>
        <p:spPr>
          <a:xfrm>
            <a:off x="5305425" y="4067175"/>
            <a:ext cx="1066800" cy="246221"/>
          </a:xfrm>
          <a:prstGeom prst="rect">
            <a:avLst/>
          </a:prstGeom>
          <a:noFill/>
        </p:spPr>
        <p:txBody>
          <a:bodyPr wrap="square" rtlCol="0">
            <a:spAutoFit/>
          </a:bodyPr>
          <a:lstStyle/>
          <a:p>
            <a:pPr algn="l">
              <a:buNone/>
            </a:pPr>
            <a:r>
              <a:rPr lang="en-US" sz="1000" b="1" i="0">
                <a:solidFill>
                  <a:srgbClr val="FFFF00"/>
                </a:solidFill>
                <a:latin typeface="Arial"/>
                <a:ea typeface="+mn-ea"/>
                <a:cs typeface="+mn-cs"/>
              </a:rPr>
              <a:t>Temps négatif</a:t>
            </a:r>
          </a:p>
        </p:txBody>
      </p:sp>
      <p:cxnSp>
        <p:nvCxnSpPr>
          <p:cNvPr id="46" name="Straight Arrow Connector 45"/>
          <p:cNvCxnSpPr/>
          <p:nvPr/>
        </p:nvCxnSpPr>
        <p:spPr bwMode="auto">
          <a:xfrm>
            <a:off x="7915728" y="4191000"/>
            <a:ext cx="237672"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7" name="Straight Arrow Connector 46"/>
          <p:cNvCxnSpPr/>
          <p:nvPr/>
        </p:nvCxnSpPr>
        <p:spPr bwMode="auto">
          <a:xfrm rot="10800000">
            <a:off x="5105400" y="4191000"/>
            <a:ext cx="228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8" name="Straight Arrow Connector 47"/>
          <p:cNvCxnSpPr/>
          <p:nvPr/>
        </p:nvCxnSpPr>
        <p:spPr bwMode="auto">
          <a:xfrm>
            <a:off x="6638925" y="4191000"/>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49" name="Straight Arrow Connector 48"/>
          <p:cNvCxnSpPr/>
          <p:nvPr/>
        </p:nvCxnSpPr>
        <p:spPr bwMode="auto">
          <a:xfrm rot="10800000">
            <a:off x="6324600" y="4191000"/>
            <a:ext cx="304800" cy="714"/>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2316671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err="1"/>
              <a:t>Déclenchement</a:t>
            </a:r>
            <a:r>
              <a:rPr lang="en-US" dirty="0"/>
              <a:t> </a:t>
            </a:r>
            <a:r>
              <a:rPr lang="en-US" dirty="0" err="1"/>
              <a:t>avancé</a:t>
            </a:r>
            <a:r>
              <a:rPr lang="en-US" dirty="0"/>
              <a:t> de </a:t>
            </a:r>
            <a:r>
              <a:rPr lang="en-US" dirty="0" err="1"/>
              <a:t>l’oscilloscope</a:t>
            </a:r>
            <a:endParaRPr lang="en-US" dirty="0"/>
          </a:p>
        </p:txBody>
      </p:sp>
      <p:sp>
        <p:nvSpPr>
          <p:cNvPr id="162819" name="Rectangle 3"/>
          <p:cNvSpPr>
            <a:spLocks noGrp="1" noChangeArrowheads="1"/>
          </p:cNvSpPr>
          <p:nvPr>
            <p:ph type="body" sz="quarter" idx="13"/>
          </p:nvPr>
        </p:nvSpPr>
        <p:spPr>
          <a:xfrm>
            <a:off x="952500" y="5080981"/>
            <a:ext cx="7239000" cy="1295400"/>
          </a:xfrm>
        </p:spPr>
        <p:txBody>
          <a:bodyPr/>
          <a:lstStyle/>
          <a:p>
            <a:pPr marL="342900" indent="-342900">
              <a:spcBef>
                <a:spcPts val="600"/>
              </a:spcBef>
              <a:buFont typeface="Arial" panose="020B0604020202020204" pitchFamily="34" charset="0"/>
              <a:buChar char="−"/>
            </a:pPr>
            <a:r>
              <a:rPr lang="fr-FR" sz="2000" dirty="0">
                <a:solidFill>
                  <a:schemeClr val="tx1"/>
                </a:solidFill>
              </a:rPr>
              <a:t>La plupart des exercices pratiques du programme de premier cycle sont axés sur l’utilisation du déclenchement « sur front » standard</a:t>
            </a:r>
          </a:p>
          <a:p>
            <a:pPr marL="342900" indent="-342900">
              <a:spcBef>
                <a:spcPts val="600"/>
              </a:spcBef>
              <a:buFont typeface="Arial" panose="020B0604020202020204" pitchFamily="34" charset="0"/>
              <a:buChar char="−"/>
            </a:pPr>
            <a:r>
              <a:rPr lang="fr-FR" sz="2000" dirty="0">
                <a:solidFill>
                  <a:schemeClr val="tx1"/>
                </a:solidFill>
              </a:rPr>
              <a:t>Des options de déclenchement avancées sont nécessaires pour déclencher sur des signaux plus complexes.</a:t>
            </a:r>
          </a:p>
        </p:txBody>
      </p:sp>
      <p:sp>
        <p:nvSpPr>
          <p:cNvPr id="24" name="TextBox 23"/>
          <p:cNvSpPr txBox="1"/>
          <p:nvPr/>
        </p:nvSpPr>
        <p:spPr>
          <a:xfrm>
            <a:off x="1890449" y="4573150"/>
            <a:ext cx="5351813" cy="338554"/>
          </a:xfrm>
          <a:prstGeom prst="rect">
            <a:avLst/>
          </a:prstGeom>
          <a:noFill/>
        </p:spPr>
        <p:txBody>
          <a:bodyPr wrap="square" rtlCol="0">
            <a:spAutoFit/>
          </a:bodyPr>
          <a:lstStyle/>
          <a:p>
            <a:pPr algn="ctr"/>
            <a:r>
              <a:rPr lang="fr-FR" sz="1600" b="1" dirty="0">
                <a:solidFill>
                  <a:prstClr val="black"/>
                </a:solidFill>
              </a:rPr>
              <a:t>Exemple : déclenchement sur un bus série I2C</a:t>
            </a:r>
          </a:p>
        </p:txBody>
      </p:sp>
      <p:pic>
        <p:nvPicPr>
          <p:cNvPr id="17" name="Picture 16" descr="Advanced Trigger1.png"/>
          <p:cNvPicPr>
            <a:picLocks noChangeAspect="1"/>
          </p:cNvPicPr>
          <p:nvPr/>
        </p:nvPicPr>
        <p:blipFill>
          <a:blip r:embed="rId3" cstate="screen"/>
          <a:srcRect/>
          <a:stretch>
            <a:fillRect/>
          </a:stretch>
        </p:blipFill>
        <p:spPr>
          <a:xfrm>
            <a:off x="1676400" y="990600"/>
            <a:ext cx="5791200" cy="3484855"/>
          </a:xfrm>
          <a:prstGeom prst="rect">
            <a:avLst/>
          </a:prstGeom>
        </p:spPr>
      </p:pic>
      <p:sp>
        <p:nvSpPr>
          <p:cNvPr id="2" name="Slide Number Placeholder 1"/>
          <p:cNvSpPr>
            <a:spLocks noGrp="1"/>
          </p:cNvSpPr>
          <p:nvPr>
            <p:ph type="sldNum" sz="quarter" idx="4"/>
          </p:nvPr>
        </p:nvSpPr>
        <p:spPr/>
        <p:txBody>
          <a:bodyPr/>
          <a:lstStyle/>
          <a:p>
            <a:fld id="{0D558541-60C9-42A2-8392-FF12533A6B7A}" type="slidenum">
              <a:rPr lang="en-US" smtClean="0"/>
              <a:pPr/>
              <a:t>16</a:t>
            </a:fld>
            <a:endParaRPr lang="en-US" dirty="0"/>
          </a:p>
        </p:txBody>
      </p:sp>
    </p:spTree>
    <p:extLst>
      <p:ext uri="{BB962C8B-B14F-4D97-AF65-F5344CB8AC3E}">
        <p14:creationId xmlns:p14="http://schemas.microsoft.com/office/powerpoint/2010/main" val="3748581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349372" y="640808"/>
            <a:ext cx="8566028" cy="4773858"/>
          </a:xfrm>
          <a:prstGeom prst="rect">
            <a:avLst/>
          </a:prstGeom>
        </p:spPr>
      </p:pic>
      <p:sp>
        <p:nvSpPr>
          <p:cNvPr id="162818" name="Rectangle 2"/>
          <p:cNvSpPr>
            <a:spLocks noGrp="1" noChangeArrowheads="1"/>
          </p:cNvSpPr>
          <p:nvPr>
            <p:ph type="title"/>
          </p:nvPr>
        </p:nvSpPr>
        <p:spPr/>
        <p:txBody>
          <a:bodyPr/>
          <a:lstStyle/>
          <a:p>
            <a:r>
              <a:rPr lang="fr-FR" dirty="0"/>
              <a:t>Principe de fonctionnement de l’oscilloscope</a:t>
            </a:r>
            <a:endParaRPr lang="en-US" dirty="0"/>
          </a:p>
        </p:txBody>
      </p:sp>
      <p:sp>
        <p:nvSpPr>
          <p:cNvPr id="24" name="TextBox 23"/>
          <p:cNvSpPr txBox="1"/>
          <p:nvPr/>
        </p:nvSpPr>
        <p:spPr>
          <a:xfrm>
            <a:off x="2743200" y="5823466"/>
            <a:ext cx="4419600" cy="369332"/>
          </a:xfrm>
          <a:prstGeom prst="rect">
            <a:avLst/>
          </a:prstGeom>
          <a:noFill/>
        </p:spPr>
        <p:txBody>
          <a:bodyPr wrap="square" rtlCol="0">
            <a:spAutoFit/>
          </a:bodyPr>
          <a:lstStyle/>
          <a:p>
            <a:pPr algn="ctr"/>
            <a:r>
              <a:rPr lang="en-US" dirty="0" err="1">
                <a:solidFill>
                  <a:prstClr val="black"/>
                </a:solidFill>
              </a:rPr>
              <a:t>Schéma</a:t>
            </a:r>
            <a:r>
              <a:rPr lang="en-US" dirty="0">
                <a:solidFill>
                  <a:prstClr val="black"/>
                </a:solidFill>
              </a:rPr>
              <a:t> </a:t>
            </a:r>
            <a:r>
              <a:rPr lang="en-US" dirty="0" err="1">
                <a:solidFill>
                  <a:prstClr val="black"/>
                </a:solidFill>
              </a:rPr>
              <a:t>fonctionnel</a:t>
            </a:r>
            <a:r>
              <a:rPr lang="en-US" dirty="0">
                <a:solidFill>
                  <a:prstClr val="black"/>
                </a:solidFill>
              </a:rPr>
              <a:t> du DSO</a:t>
            </a:r>
          </a:p>
        </p:txBody>
      </p:sp>
      <p:sp>
        <p:nvSpPr>
          <p:cNvPr id="5" name="TextBox 4"/>
          <p:cNvSpPr txBox="1"/>
          <p:nvPr/>
        </p:nvSpPr>
        <p:spPr>
          <a:xfrm>
            <a:off x="730956" y="5105400"/>
            <a:ext cx="4471096" cy="461665"/>
          </a:xfrm>
          <a:prstGeom prst="rect">
            <a:avLst/>
          </a:prstGeom>
          <a:noFill/>
        </p:spPr>
        <p:txBody>
          <a:bodyPr wrap="none" rtlCol="0">
            <a:spAutoFit/>
          </a:bodyPr>
          <a:lstStyle/>
          <a:p>
            <a:r>
              <a:rPr lang="fr-FR" sz="1200" b="1" dirty="0">
                <a:solidFill>
                  <a:prstClr val="black"/>
                </a:solidFill>
              </a:rPr>
              <a:t>Jaune = Blocs spécifiques à la voie</a:t>
            </a:r>
          </a:p>
          <a:p>
            <a:r>
              <a:rPr lang="fr-FR" sz="1200" b="1" dirty="0">
                <a:solidFill>
                  <a:prstClr val="black"/>
                </a:solidFill>
              </a:rPr>
              <a:t>Bleu = Blocs système (prise en charge de toutes les voies)</a:t>
            </a:r>
          </a:p>
        </p:txBody>
      </p:sp>
      <p:sp>
        <p:nvSpPr>
          <p:cNvPr id="2" name="Slide Number Placeholder 1"/>
          <p:cNvSpPr>
            <a:spLocks noGrp="1"/>
          </p:cNvSpPr>
          <p:nvPr>
            <p:ph type="sldNum" sz="quarter" idx="4"/>
          </p:nvPr>
        </p:nvSpPr>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435109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err="1"/>
              <a:t>Spécifications</a:t>
            </a:r>
            <a:r>
              <a:rPr lang="en-US" dirty="0"/>
              <a:t> </a:t>
            </a:r>
            <a:r>
              <a:rPr lang="en-US" dirty="0" err="1"/>
              <a:t>fonctionnelles</a:t>
            </a:r>
            <a:r>
              <a:rPr lang="en-US" dirty="0"/>
              <a:t> de </a:t>
            </a:r>
            <a:r>
              <a:rPr lang="en-US" dirty="0" err="1"/>
              <a:t>l’oscilloscope</a:t>
            </a:r>
            <a:endParaRPr lang="en-US" dirty="0"/>
          </a:p>
        </p:txBody>
      </p:sp>
      <p:sp>
        <p:nvSpPr>
          <p:cNvPr id="2" name="Content Placeholder 1"/>
          <p:cNvSpPr>
            <a:spLocks noGrp="1"/>
          </p:cNvSpPr>
          <p:nvPr>
            <p:ph idx="1"/>
          </p:nvPr>
        </p:nvSpPr>
        <p:spPr>
          <a:xfrm>
            <a:off x="746722" y="4572000"/>
            <a:ext cx="7858126" cy="2133601"/>
          </a:xfrm>
        </p:spPr>
        <p:txBody>
          <a:bodyPr/>
          <a:lstStyle/>
          <a:p>
            <a:pPr>
              <a:spcBef>
                <a:spcPts val="600"/>
              </a:spcBef>
            </a:pPr>
            <a:r>
              <a:rPr lang="fr-FR" dirty="0"/>
              <a:t>Tous les oscilloscopes présentent une réponse en fréquence passe-bas.</a:t>
            </a:r>
          </a:p>
          <a:p>
            <a:pPr>
              <a:spcBef>
                <a:spcPts val="600"/>
              </a:spcBef>
            </a:pPr>
            <a:r>
              <a:rPr lang="fr-FR" dirty="0"/>
              <a:t>La fréquence à laquelle une onde sinusoïdale d’entrée est atténuée de 3 dB définit la bande passante de l’oscilloscope.</a:t>
            </a:r>
          </a:p>
          <a:p>
            <a:pPr>
              <a:spcBef>
                <a:spcPts val="600"/>
              </a:spcBef>
            </a:pPr>
            <a:r>
              <a:rPr lang="fr-FR" dirty="0"/>
              <a:t>-3 dB équivaut à une erreur d’amplitude de ~ - 30% (-3 dB = 20 Log     ).</a:t>
            </a:r>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fr-FR" sz="1800" b="1" i="1" dirty="0"/>
              <a:t>La « bande passante » est la spécification la plus importante de </a:t>
            </a:r>
            <a:r>
              <a:rPr lang="fr-FR" sz="1800" b="1" i="1" dirty="0" smtClean="0"/>
              <a:t>l’oscilloscope</a:t>
            </a:r>
            <a:endParaRPr lang="fr-FR" sz="1800" b="1" i="1" dirty="0"/>
          </a:p>
        </p:txBody>
      </p:sp>
      <p:sp>
        <p:nvSpPr>
          <p:cNvPr id="24" name="TextBox 23"/>
          <p:cNvSpPr txBox="1"/>
          <p:nvPr/>
        </p:nvSpPr>
        <p:spPr>
          <a:xfrm>
            <a:off x="2275485" y="3926392"/>
            <a:ext cx="4800600" cy="584775"/>
          </a:xfrm>
          <a:prstGeom prst="rect">
            <a:avLst/>
          </a:prstGeom>
          <a:noFill/>
        </p:spPr>
        <p:txBody>
          <a:bodyPr wrap="square" rtlCol="0">
            <a:spAutoFit/>
          </a:bodyPr>
          <a:lstStyle/>
          <a:p>
            <a:pPr algn="ctr"/>
            <a:r>
              <a:rPr lang="fr-FR" sz="1600" b="1" dirty="0">
                <a:solidFill>
                  <a:prstClr val="black"/>
                </a:solidFill>
              </a:rPr>
              <a:t>Réponse en fréquence « gaussienne » de l’oscilloscope</a:t>
            </a:r>
          </a:p>
        </p:txBody>
      </p:sp>
      <p:pic>
        <p:nvPicPr>
          <p:cNvPr id="6" name="Picture 5" descr="Fig51.PNG"/>
          <p:cNvPicPr>
            <a:picLocks noChangeAspect="1"/>
          </p:cNvPicPr>
          <p:nvPr/>
        </p:nvPicPr>
        <p:blipFill>
          <a:blip r:embed="rId3" cstate="screen"/>
          <a:stretch>
            <a:fillRect/>
          </a:stretch>
        </p:blipFill>
        <p:spPr>
          <a:xfrm>
            <a:off x="2505075" y="1524604"/>
            <a:ext cx="4133850" cy="2434938"/>
          </a:xfrm>
          <a:prstGeom prst="rect">
            <a:avLst/>
          </a:prstGeom>
        </p:spPr>
      </p:pic>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848600" y="5511857"/>
            <a:ext cx="247650" cy="4953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18</a:t>
            </a:fld>
            <a:endParaRPr lang="en-US" dirty="0"/>
          </a:p>
        </p:txBody>
      </p:sp>
    </p:spTree>
    <p:extLst>
      <p:ext uri="{BB962C8B-B14F-4D97-AF65-F5344CB8AC3E}">
        <p14:creationId xmlns:p14="http://schemas.microsoft.com/office/powerpoint/2010/main" val="3902726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fr-FR" dirty="0"/>
              <a:t>Sélection de la bande passante appropriée</a:t>
            </a:r>
            <a:endParaRPr lang="en-US" dirty="0"/>
          </a:p>
        </p:txBody>
      </p:sp>
      <p:sp>
        <p:nvSpPr>
          <p:cNvPr id="2" name="Content Placeholder 1"/>
          <p:cNvSpPr>
            <a:spLocks noGrp="1"/>
          </p:cNvSpPr>
          <p:nvPr>
            <p:ph idx="1"/>
          </p:nvPr>
        </p:nvSpPr>
        <p:spPr>
          <a:xfrm>
            <a:off x="457200" y="4252253"/>
            <a:ext cx="8534400" cy="1841303"/>
          </a:xfrm>
        </p:spPr>
        <p:txBody>
          <a:bodyPr/>
          <a:lstStyle/>
          <a:p>
            <a:pPr>
              <a:spcBef>
                <a:spcPts val="600"/>
              </a:spcBef>
            </a:pPr>
            <a:r>
              <a:rPr lang="fr-FR" dirty="0"/>
              <a:t>BP requise pour les applications analogiques : ≥ 3X la fréquence d’onde </a:t>
            </a:r>
            <a:r>
              <a:rPr lang="fr-FR" dirty="0" smtClean="0"/>
              <a:t>sinusoïdale la </a:t>
            </a:r>
            <a:r>
              <a:rPr lang="fr-FR" dirty="0"/>
              <a:t>plus élevée.</a:t>
            </a:r>
          </a:p>
          <a:p>
            <a:pPr>
              <a:spcBef>
                <a:spcPts val="600"/>
              </a:spcBef>
            </a:pPr>
            <a:r>
              <a:rPr lang="fr-FR" dirty="0"/>
              <a:t>BP requise pour les applications numériques : ≥ 5X la fréquence </a:t>
            </a:r>
            <a:r>
              <a:rPr lang="fr-FR" dirty="0" smtClean="0"/>
              <a:t>d’horloge numérique la </a:t>
            </a:r>
            <a:r>
              <a:rPr lang="fr-FR" dirty="0"/>
              <a:t>plus élevée.</a:t>
            </a:r>
          </a:p>
          <a:p>
            <a:pPr>
              <a:spcBef>
                <a:spcPts val="600"/>
              </a:spcBef>
            </a:pPr>
            <a:r>
              <a:rPr lang="fr-FR" dirty="0"/>
              <a:t>Définition plus précise de la bande passante sur base des vitesses de front du signal </a:t>
            </a:r>
            <a:r>
              <a:rPr lang="fr-FR" dirty="0" smtClean="0"/>
              <a:t>(</a:t>
            </a:r>
            <a:r>
              <a:rPr lang="fr-FR" dirty="0"/>
              <a:t>se reporter à la note d’application « Bande passante » mentionnée en fin de présentation)</a:t>
            </a:r>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fr-FR" sz="2000" b="1" i="1" dirty="0"/>
              <a:t>Entrée = Horloge numérique de 100 MHz</a:t>
            </a:r>
          </a:p>
          <a:p>
            <a:pPr marL="231775" indent="-231775">
              <a:spcAft>
                <a:spcPts val="1000"/>
              </a:spcAft>
              <a:buClr>
                <a:schemeClr val="accent1"/>
              </a:buClr>
              <a:buFont typeface="Wingdings" pitchFamily="2" charset="2"/>
              <a:buChar char="§"/>
            </a:pPr>
            <a:endParaRPr lang="en-US" sz="2000" dirty="0" smtClean="0"/>
          </a:p>
        </p:txBody>
      </p:sp>
      <p:sp>
        <p:nvSpPr>
          <p:cNvPr id="24" name="TextBox 23"/>
          <p:cNvSpPr txBox="1"/>
          <p:nvPr/>
        </p:nvSpPr>
        <p:spPr>
          <a:xfrm>
            <a:off x="685800" y="3517900"/>
            <a:ext cx="3962400" cy="584775"/>
          </a:xfrm>
          <a:prstGeom prst="rect">
            <a:avLst/>
          </a:prstGeom>
          <a:noFill/>
        </p:spPr>
        <p:txBody>
          <a:bodyPr wrap="square" rtlCol="0">
            <a:spAutoFit/>
          </a:bodyPr>
          <a:lstStyle/>
          <a:p>
            <a:pPr algn="ctr">
              <a:buNone/>
            </a:pPr>
            <a:r>
              <a:rPr lang="en-US" sz="1600" b="1" dirty="0" err="1"/>
              <a:t>Réponse</a:t>
            </a:r>
            <a:r>
              <a:rPr lang="en-US" sz="1600" b="1" dirty="0"/>
              <a:t> à </a:t>
            </a:r>
            <a:r>
              <a:rPr lang="en-US" sz="1600" b="1" dirty="0" err="1"/>
              <a:t>l’aide</a:t>
            </a:r>
            <a:r>
              <a:rPr lang="en-US" sz="1600" b="1" dirty="0"/>
              <a:t> d’un oscilloscope avec BP de 100 MHz</a:t>
            </a:r>
          </a:p>
        </p:txBody>
      </p:sp>
      <p:pic>
        <p:nvPicPr>
          <p:cNvPr id="8" name="Picture 7" descr="Fig02.png"/>
          <p:cNvPicPr>
            <a:picLocks noChangeAspect="1"/>
          </p:cNvPicPr>
          <p:nvPr/>
        </p:nvPicPr>
        <p:blipFill>
          <a:blip r:embed="rId3" cstate="screen"/>
          <a:srcRect/>
          <a:stretch>
            <a:fillRect/>
          </a:stretch>
        </p:blipFill>
        <p:spPr>
          <a:xfrm>
            <a:off x="762000" y="1232852"/>
            <a:ext cx="3810000" cy="2292679"/>
          </a:xfrm>
          <a:prstGeom prst="rect">
            <a:avLst/>
          </a:prstGeom>
        </p:spPr>
      </p:pic>
      <p:pic>
        <p:nvPicPr>
          <p:cNvPr id="9" name="Picture 8" descr="Fig03.png"/>
          <p:cNvPicPr>
            <a:picLocks noChangeAspect="1"/>
          </p:cNvPicPr>
          <p:nvPr/>
        </p:nvPicPr>
        <p:blipFill>
          <a:blip r:embed="rId4" cstate="screen"/>
          <a:srcRect/>
          <a:stretch>
            <a:fillRect/>
          </a:stretch>
        </p:blipFill>
        <p:spPr>
          <a:xfrm>
            <a:off x="4800600" y="1219200"/>
            <a:ext cx="3810000" cy="2292679"/>
          </a:xfrm>
          <a:prstGeom prst="rect">
            <a:avLst/>
          </a:prstGeom>
        </p:spPr>
      </p:pic>
      <p:sp>
        <p:nvSpPr>
          <p:cNvPr id="11" name="TextBox 10"/>
          <p:cNvSpPr txBox="1"/>
          <p:nvPr/>
        </p:nvSpPr>
        <p:spPr>
          <a:xfrm>
            <a:off x="4724400" y="3517900"/>
            <a:ext cx="3962400" cy="584775"/>
          </a:xfrm>
          <a:prstGeom prst="rect">
            <a:avLst/>
          </a:prstGeom>
          <a:noFill/>
        </p:spPr>
        <p:txBody>
          <a:bodyPr wrap="square" rtlCol="0">
            <a:spAutoFit/>
          </a:bodyPr>
          <a:lstStyle/>
          <a:p>
            <a:pPr algn="ctr">
              <a:buNone/>
            </a:pPr>
            <a:r>
              <a:rPr lang="en-US" sz="1600" b="1" dirty="0" err="1"/>
              <a:t>Réponse</a:t>
            </a:r>
            <a:r>
              <a:rPr lang="en-US" sz="1600" b="1" dirty="0"/>
              <a:t> à </a:t>
            </a:r>
            <a:r>
              <a:rPr lang="en-US" sz="1600" b="1" dirty="0" err="1"/>
              <a:t>l’aide</a:t>
            </a:r>
            <a:r>
              <a:rPr lang="en-US" sz="1600" b="1" dirty="0"/>
              <a:t> d’un oscilloscope avec BP de 500 MHz</a:t>
            </a:r>
          </a:p>
        </p:txBody>
      </p:sp>
      <p:sp>
        <p:nvSpPr>
          <p:cNvPr id="3" name="Slide Number Placeholder 2"/>
          <p:cNvSpPr>
            <a:spLocks noGrp="1"/>
          </p:cNvSpPr>
          <p:nvPr>
            <p:ph type="sldNum" sz="quarter" idx="4"/>
          </p:nvPr>
        </p:nvSpPr>
        <p:spPr/>
        <p:txBody>
          <a:bodyPr/>
          <a:lstStyle/>
          <a:p>
            <a:fld id="{0D558541-60C9-42A2-8392-FF12533A6B7A}" type="slidenum">
              <a:rPr lang="en-US" smtClean="0"/>
              <a:pPr/>
              <a:t>19</a:t>
            </a:fld>
            <a:endParaRPr lang="en-US" dirty="0"/>
          </a:p>
        </p:txBody>
      </p:sp>
    </p:spTree>
    <p:extLst>
      <p:ext uri="{BB962C8B-B14F-4D97-AF65-F5344CB8AC3E}">
        <p14:creationId xmlns:p14="http://schemas.microsoft.com/office/powerpoint/2010/main" val="587199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err="1"/>
              <a:t>Programme</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685800" y="2209800"/>
            <a:ext cx="6705600" cy="3733800"/>
          </a:xfrm>
        </p:spPr>
        <p:txBody>
          <a:bodyPr/>
          <a:lstStyle/>
          <a:p>
            <a:pPr>
              <a:spcBef>
                <a:spcPts val="600"/>
              </a:spcBef>
              <a:buFont typeface="Arial" panose="020B0604020202020204" pitchFamily="34" charset="0"/>
              <a:buChar char="−"/>
            </a:pPr>
            <a:r>
              <a:rPr lang="fr-FR" dirty="0"/>
              <a:t>Présentation de l’oscilloscope</a:t>
            </a:r>
          </a:p>
          <a:p>
            <a:pPr>
              <a:spcBef>
                <a:spcPts val="600"/>
              </a:spcBef>
              <a:buFont typeface="Arial" panose="020B0604020202020204" pitchFamily="34" charset="0"/>
              <a:buChar char="−"/>
            </a:pPr>
            <a:r>
              <a:rPr lang="fr-FR" dirty="0"/>
              <a:t>Principes de sondage (modèle basse fréquence)</a:t>
            </a:r>
          </a:p>
          <a:p>
            <a:pPr>
              <a:spcBef>
                <a:spcPts val="600"/>
              </a:spcBef>
              <a:buFont typeface="Arial" panose="020B0604020202020204" pitchFamily="34" charset="0"/>
              <a:buChar char="−"/>
            </a:pPr>
            <a:r>
              <a:rPr lang="fr-FR" dirty="0"/>
              <a:t>Réalisation de mesures de tension et de </a:t>
            </a:r>
            <a:br>
              <a:rPr lang="fr-FR" dirty="0"/>
            </a:br>
            <a:r>
              <a:rPr lang="fr-FR" dirty="0"/>
              <a:t>synchronisation</a:t>
            </a:r>
          </a:p>
          <a:p>
            <a:pPr>
              <a:spcBef>
                <a:spcPts val="600"/>
              </a:spcBef>
              <a:buFont typeface="Arial" panose="020B0604020202020204" pitchFamily="34" charset="0"/>
              <a:buChar char="−"/>
            </a:pPr>
            <a:r>
              <a:rPr lang="fr-FR" dirty="0"/>
              <a:t>Dimensionnement correct des signaux à l’écran</a:t>
            </a:r>
          </a:p>
          <a:p>
            <a:pPr>
              <a:spcBef>
                <a:spcPts val="600"/>
              </a:spcBef>
              <a:buFont typeface="Arial" panose="020B0604020202020204" pitchFamily="34" charset="0"/>
              <a:buChar char="−"/>
            </a:pPr>
            <a:r>
              <a:rPr lang="fr-FR" dirty="0"/>
              <a:t>Explication du déclenchement de l’oscilloscope</a:t>
            </a:r>
          </a:p>
          <a:p>
            <a:pPr>
              <a:spcBef>
                <a:spcPts val="600"/>
              </a:spcBef>
              <a:buFont typeface="Arial" panose="020B0604020202020204" pitchFamily="34" charset="0"/>
              <a:buChar char="−"/>
            </a:pPr>
            <a:r>
              <a:rPr lang="fr-FR" dirty="0"/>
              <a:t>Principe de fonctionnement et spécifications fonctionnelles de l’oscilloscope</a:t>
            </a:r>
          </a:p>
          <a:p>
            <a:pPr>
              <a:spcBef>
                <a:spcPts val="600"/>
              </a:spcBef>
              <a:buFont typeface="Arial" panose="020B0604020202020204" pitchFamily="34" charset="0"/>
              <a:buChar char="−"/>
            </a:pPr>
            <a:r>
              <a:rPr lang="fr-FR" dirty="0"/>
              <a:t>Un nouveau regard sur le sondage (modèle dynamique/CA et conséquences du phénomène de charge)</a:t>
            </a:r>
          </a:p>
          <a:p>
            <a:pPr>
              <a:spcBef>
                <a:spcPts val="600"/>
              </a:spcBef>
              <a:buFont typeface="Arial" panose="020B0604020202020204" pitchFamily="34" charset="0"/>
              <a:buChar char="−"/>
            </a:pPr>
            <a:r>
              <a:rPr lang="fr-FR" dirty="0"/>
              <a:t>Utilisation du Didacticiel et guide de laboratoire DSOXEDK</a:t>
            </a:r>
          </a:p>
          <a:p>
            <a:pPr>
              <a:spcBef>
                <a:spcPts val="600"/>
              </a:spcBef>
              <a:buFont typeface="Arial" panose="020B0604020202020204" pitchFamily="34" charset="0"/>
              <a:buChar char="−"/>
            </a:pPr>
            <a:r>
              <a:rPr lang="fr-FR" dirty="0"/>
              <a:t>Ressources techniques supplémentaires</a:t>
            </a:r>
          </a:p>
        </p:txBody>
      </p:sp>
      <p:pic>
        <p:nvPicPr>
          <p:cNvPr id="8" name="Picture 4" descr="MCj02382080000[1]"/>
          <p:cNvPicPr>
            <a:picLocks noChangeAspect="1" noChangeArrowheads="1"/>
          </p:cNvPicPr>
          <p:nvPr/>
        </p:nvPicPr>
        <p:blipFill>
          <a:blip r:embed="rId3" cstate="screen"/>
          <a:srcRect/>
          <a:stretch>
            <a:fillRect/>
          </a:stretch>
        </p:blipFill>
        <p:spPr bwMode="auto">
          <a:xfrm>
            <a:off x="7070725" y="4357255"/>
            <a:ext cx="2073275" cy="24542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590740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51840" y="152400"/>
            <a:ext cx="7947278" cy="514350"/>
          </a:xfrm>
        </p:spPr>
        <p:txBody>
          <a:bodyPr/>
          <a:lstStyle/>
          <a:p>
            <a:r>
              <a:rPr lang="fr-FR" dirty="0"/>
              <a:t>Autres spécifications importantes de l’oscilloscope</a:t>
            </a:r>
            <a:endParaRPr lang="en-US" dirty="0"/>
          </a:p>
        </p:txBody>
      </p:sp>
      <p:sp>
        <p:nvSpPr>
          <p:cNvPr id="162819" name="Rectangle 3"/>
          <p:cNvSpPr>
            <a:spLocks noGrp="1" noChangeArrowheads="1"/>
          </p:cNvSpPr>
          <p:nvPr>
            <p:ph type="body" sz="quarter" idx="13"/>
          </p:nvPr>
        </p:nvSpPr>
        <p:spPr>
          <a:xfrm>
            <a:off x="296517" y="914400"/>
            <a:ext cx="4572000" cy="3048000"/>
          </a:xfrm>
        </p:spPr>
        <p:txBody>
          <a:bodyPr/>
          <a:lstStyle/>
          <a:p>
            <a:pPr marL="285750" indent="-285750">
              <a:spcBef>
                <a:spcPts val="0"/>
              </a:spcBef>
              <a:spcAft>
                <a:spcPts val="400"/>
              </a:spcAft>
              <a:buFont typeface="Arial Narrow" panose="020B0606020202030204" pitchFamily="34" charset="0"/>
              <a:buChar char="―"/>
            </a:pPr>
            <a:r>
              <a:rPr lang="fr-FR" sz="1800" u="sng" dirty="0">
                <a:solidFill>
                  <a:schemeClr val="tx1"/>
                </a:solidFill>
                <a:latin typeface="+mn-lt"/>
              </a:rPr>
              <a:t>Fréquence d’échantillonnage </a:t>
            </a:r>
            <a:br>
              <a:rPr lang="fr-FR" sz="1800" u="sng" dirty="0">
                <a:solidFill>
                  <a:schemeClr val="tx1"/>
                </a:solidFill>
                <a:latin typeface="+mn-lt"/>
              </a:rPr>
            </a:br>
            <a:r>
              <a:rPr lang="fr-FR" sz="1800" dirty="0">
                <a:solidFill>
                  <a:schemeClr val="tx1"/>
                </a:solidFill>
                <a:latin typeface="+mn-lt"/>
              </a:rPr>
              <a:t>(en échantillons/s) – Doit être ≥ 4X BP</a:t>
            </a:r>
          </a:p>
          <a:p>
            <a:pPr marL="285750" indent="-285750">
              <a:spcBef>
                <a:spcPts val="0"/>
              </a:spcBef>
              <a:spcAft>
                <a:spcPts val="400"/>
              </a:spcAft>
              <a:buFont typeface="Arial Narrow" panose="020B0606020202030204" pitchFamily="34" charset="0"/>
              <a:buChar char="―"/>
            </a:pPr>
            <a:r>
              <a:rPr lang="fr-FR" sz="1800" u="sng" dirty="0">
                <a:solidFill>
                  <a:schemeClr val="tx1"/>
                </a:solidFill>
                <a:latin typeface="+mn-lt"/>
              </a:rPr>
              <a:t>Profondeur de mémoire </a:t>
            </a:r>
            <a:r>
              <a:rPr lang="fr-FR" sz="1800" dirty="0">
                <a:solidFill>
                  <a:schemeClr val="tx1"/>
                </a:solidFill>
                <a:latin typeface="+mn-lt"/>
              </a:rPr>
              <a:t>– Détermine les signaux les plus longs qu’il est possible de capturer tout en échantillonnant à la fréquence d’échantillonnage maximale de l’oscilloscope.</a:t>
            </a:r>
          </a:p>
          <a:p>
            <a:pPr marL="285750" indent="-285750">
              <a:spcBef>
                <a:spcPts val="0"/>
              </a:spcBef>
              <a:spcAft>
                <a:spcPts val="400"/>
              </a:spcAft>
              <a:buFont typeface="Arial Narrow" panose="020B0606020202030204" pitchFamily="34" charset="0"/>
              <a:buChar char="―"/>
            </a:pPr>
            <a:r>
              <a:rPr lang="fr-FR" sz="1800" u="sng" dirty="0">
                <a:solidFill>
                  <a:schemeClr val="tx1"/>
                </a:solidFill>
                <a:latin typeface="+mn-lt"/>
              </a:rPr>
              <a:t>Nombre de voies – </a:t>
            </a:r>
            <a:r>
              <a:rPr lang="fr-FR" sz="1800" dirty="0">
                <a:solidFill>
                  <a:schemeClr val="tx1"/>
                </a:solidFill>
                <a:latin typeface="+mn-lt"/>
              </a:rPr>
              <a:t>Généralement 2 ou 4 voies. Les modèles MSO ajoutent de 8 à 32 voies d’acquisition numérique avec une résolution de 1 bit (haute ou basse).</a:t>
            </a:r>
          </a:p>
        </p:txBody>
      </p:sp>
      <p:sp>
        <p:nvSpPr>
          <p:cNvPr id="12" name="Rectangle 3"/>
          <p:cNvSpPr txBox="1">
            <a:spLocks noChangeArrowheads="1"/>
          </p:cNvSpPr>
          <p:nvPr/>
        </p:nvSpPr>
        <p:spPr bwMode="black">
          <a:xfrm>
            <a:off x="296517" y="4038600"/>
            <a:ext cx="8206839" cy="2743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indent="-285750" eaLnBrk="0" fontAlgn="base" hangingPunct="0">
              <a:spcBef>
                <a:spcPct val="0"/>
              </a:spcBef>
              <a:buFont typeface="Arial Narrow" panose="020B0606020202030204" pitchFamily="34" charset="0"/>
              <a:buChar char="―"/>
              <a:defRPr/>
            </a:pPr>
            <a:r>
              <a:rPr lang="fr-FR" u="sng" kern="0" dirty="0">
                <a:solidFill>
                  <a:prstClr val="black"/>
                </a:solidFill>
              </a:rPr>
              <a:t>Vitesse de rafraîchissement des signaux </a:t>
            </a:r>
            <a:r>
              <a:rPr lang="fr-FR" kern="0" dirty="0">
                <a:solidFill>
                  <a:prstClr val="black"/>
                </a:solidFill>
              </a:rPr>
              <a:t>– Des fréquences plus élevées augmentent la probabilité de capturer des problèmes de circuits moins fréquents.</a:t>
            </a:r>
          </a:p>
          <a:p>
            <a:pPr marL="285750" indent="-285750" eaLnBrk="0" fontAlgn="base" hangingPunct="0">
              <a:spcBef>
                <a:spcPct val="0"/>
              </a:spcBef>
              <a:buFont typeface="Arial Narrow" panose="020B0606020202030204" pitchFamily="34" charset="0"/>
              <a:buChar char="―"/>
              <a:defRPr/>
            </a:pPr>
            <a:r>
              <a:rPr lang="fr-FR" u="sng" kern="0" dirty="0">
                <a:solidFill>
                  <a:prstClr val="black"/>
                </a:solidFill>
              </a:rPr>
              <a:t>Qualité d’affichage </a:t>
            </a:r>
            <a:r>
              <a:rPr lang="fr-FR" kern="0" dirty="0">
                <a:solidFill>
                  <a:prstClr val="black"/>
                </a:solidFill>
              </a:rPr>
              <a:t>– Taille, résolution, nombre de niveaux de variation d’intensité.</a:t>
            </a:r>
          </a:p>
          <a:p>
            <a:pPr marL="285750" indent="-285750" eaLnBrk="0" fontAlgn="base" hangingPunct="0">
              <a:spcBef>
                <a:spcPct val="0"/>
              </a:spcBef>
              <a:buFont typeface="Arial Narrow" panose="020B0606020202030204" pitchFamily="34" charset="0"/>
              <a:buChar char="―"/>
              <a:defRPr/>
            </a:pPr>
            <a:r>
              <a:rPr lang="fr-FR" u="sng" kern="0" dirty="0">
                <a:solidFill>
                  <a:prstClr val="black"/>
                </a:solidFill>
              </a:rPr>
              <a:t>Modes de déclenchement </a:t>
            </a:r>
            <a:r>
              <a:rPr lang="fr-FR" u="sng" kern="0" dirty="0" smtClean="0">
                <a:solidFill>
                  <a:prstClr val="black"/>
                </a:solidFill>
              </a:rPr>
              <a:t>évolués</a:t>
            </a:r>
            <a:r>
              <a:rPr lang="fr-FR" kern="0" dirty="0" smtClean="0">
                <a:solidFill>
                  <a:prstClr val="black"/>
                </a:solidFill>
              </a:rPr>
              <a:t> – </a:t>
            </a:r>
            <a:r>
              <a:rPr lang="fr-FR" kern="0" dirty="0">
                <a:solidFill>
                  <a:prstClr val="black"/>
                </a:solidFill>
              </a:rPr>
              <a:t>Largeurs d’impulsion avec qualificateur de temps, Séquence, Vidéo, Série, Violation d’impulsion (vitesse de front, Temps de configuration/maintien, Impulsions avortées), etc.</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256" y="1371600"/>
            <a:ext cx="3467100" cy="205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0D558541-60C9-42A2-8392-FF12533A6B7A}" type="slidenum">
              <a:rPr lang="en-US" smtClean="0"/>
              <a:pPr/>
              <a:t>20</a:t>
            </a:fld>
            <a:endParaRPr lang="en-US" dirty="0"/>
          </a:p>
        </p:txBody>
      </p:sp>
    </p:spTree>
    <p:extLst>
      <p:ext uri="{BB962C8B-B14F-4D97-AF65-F5344CB8AC3E}">
        <p14:creationId xmlns:p14="http://schemas.microsoft.com/office/powerpoint/2010/main" val="1237405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51840" y="533400"/>
            <a:ext cx="8239760" cy="514350"/>
          </a:xfrm>
        </p:spPr>
        <p:txBody>
          <a:bodyPr/>
          <a:lstStyle/>
          <a:p>
            <a:r>
              <a:rPr lang="fr-FR" sz="3000" dirty="0"/>
              <a:t>Un nouveau regard sur le sondage - Modèle de sonde dynamique/CA</a:t>
            </a:r>
            <a:endParaRPr lang="en-US" sz="3000" dirty="0"/>
          </a:p>
        </p:txBody>
      </p:sp>
      <p:sp>
        <p:nvSpPr>
          <p:cNvPr id="162819" name="Rectangle 3"/>
          <p:cNvSpPr>
            <a:spLocks noGrp="1" noChangeArrowheads="1"/>
          </p:cNvSpPr>
          <p:nvPr>
            <p:ph type="body" sz="quarter" idx="13"/>
          </p:nvPr>
        </p:nvSpPr>
        <p:spPr>
          <a:xfrm>
            <a:off x="443089" y="3326398"/>
            <a:ext cx="8534400" cy="2302877"/>
          </a:xfrm>
        </p:spPr>
        <p:txBody>
          <a:bodyPr/>
          <a:lstStyle/>
          <a:p>
            <a:pPr marL="285750" indent="-285750">
              <a:spcBef>
                <a:spcPts val="0"/>
              </a:spcBef>
              <a:spcAft>
                <a:spcPts val="600"/>
              </a:spcAft>
              <a:buFont typeface="Arial Narrow" panose="020B0606020202030204" pitchFamily="34" charset="0"/>
              <a:buChar char="―"/>
            </a:pPr>
            <a:r>
              <a:rPr lang="en-US" sz="1600" b="1" i="1" dirty="0">
                <a:solidFill>
                  <a:schemeClr val="tx1"/>
                </a:solidFill>
                <a:latin typeface="+mn-lt"/>
              </a:rPr>
              <a:t>C</a:t>
            </a:r>
            <a:r>
              <a:rPr lang="en-US" sz="1600" b="1" i="1" baseline="-25000" dirty="0">
                <a:solidFill>
                  <a:schemeClr val="tx1"/>
                </a:solidFill>
                <a:latin typeface="+mn-lt"/>
              </a:rPr>
              <a:t>oscilloscope</a:t>
            </a:r>
            <a:r>
              <a:rPr lang="en-US" sz="1600" b="1" i="1" dirty="0">
                <a:solidFill>
                  <a:schemeClr val="tx1"/>
                </a:solidFill>
                <a:latin typeface="+mn-lt"/>
              </a:rPr>
              <a:t> </a:t>
            </a:r>
            <a:r>
              <a:rPr lang="en-US" sz="1600" dirty="0">
                <a:solidFill>
                  <a:schemeClr val="tx1"/>
                </a:solidFill>
                <a:latin typeface="+mn-lt"/>
              </a:rPr>
              <a:t>et </a:t>
            </a:r>
            <a:r>
              <a:rPr lang="en-US" sz="1600" b="1" i="1" dirty="0" err="1">
                <a:solidFill>
                  <a:schemeClr val="tx1"/>
                </a:solidFill>
                <a:latin typeface="+mn-lt"/>
              </a:rPr>
              <a:t>C</a:t>
            </a:r>
            <a:r>
              <a:rPr lang="en-US" sz="1600" b="1" i="1" baseline="-25000" dirty="0" err="1">
                <a:solidFill>
                  <a:schemeClr val="tx1"/>
                </a:solidFill>
                <a:latin typeface="+mn-lt"/>
              </a:rPr>
              <a:t>câble</a:t>
            </a:r>
            <a:r>
              <a:rPr lang="en-US" sz="1600" b="1" i="1" dirty="0">
                <a:solidFill>
                  <a:schemeClr val="tx1"/>
                </a:solidFill>
                <a:latin typeface="+mn-lt"/>
              </a:rPr>
              <a:t> </a:t>
            </a:r>
            <a:r>
              <a:rPr lang="en-US" sz="1600" dirty="0" err="1">
                <a:solidFill>
                  <a:schemeClr val="tx1"/>
                </a:solidFill>
                <a:latin typeface="+mn-lt"/>
              </a:rPr>
              <a:t>sont</a:t>
            </a:r>
            <a:r>
              <a:rPr lang="en-US" sz="1600" dirty="0">
                <a:solidFill>
                  <a:schemeClr val="tx1"/>
                </a:solidFill>
                <a:latin typeface="+mn-lt"/>
              </a:rPr>
              <a:t> des </a:t>
            </a:r>
            <a:r>
              <a:rPr lang="en-US" sz="1600" dirty="0" err="1">
                <a:solidFill>
                  <a:schemeClr val="tx1"/>
                </a:solidFill>
                <a:latin typeface="+mn-lt"/>
              </a:rPr>
              <a:t>capacités</a:t>
            </a:r>
            <a:r>
              <a:rPr lang="en-US" sz="1600" dirty="0">
                <a:solidFill>
                  <a:schemeClr val="tx1"/>
                </a:solidFill>
                <a:latin typeface="+mn-lt"/>
              </a:rPr>
              <a:t> parasites/</a:t>
            </a:r>
            <a:r>
              <a:rPr lang="en-US" sz="1600" dirty="0" err="1">
                <a:solidFill>
                  <a:schemeClr val="tx1"/>
                </a:solidFill>
                <a:latin typeface="+mn-lt"/>
              </a:rPr>
              <a:t>inhérentes</a:t>
            </a:r>
            <a:r>
              <a:rPr lang="en-US" sz="1600" dirty="0">
                <a:solidFill>
                  <a:schemeClr val="tx1"/>
                </a:solidFill>
                <a:latin typeface="+mn-lt"/>
              </a:rPr>
              <a:t> (non </a:t>
            </a:r>
            <a:r>
              <a:rPr lang="en-US" sz="1600" dirty="0" err="1">
                <a:solidFill>
                  <a:schemeClr val="tx1"/>
                </a:solidFill>
                <a:latin typeface="+mn-lt"/>
              </a:rPr>
              <a:t>conçues</a:t>
            </a:r>
            <a:r>
              <a:rPr lang="en-US" sz="1600" dirty="0">
                <a:solidFill>
                  <a:schemeClr val="tx1"/>
                </a:solidFill>
                <a:latin typeface="+mn-lt"/>
              </a:rPr>
              <a:t> </a:t>
            </a:r>
            <a:r>
              <a:rPr lang="en-US" sz="1600" dirty="0" err="1">
                <a:solidFill>
                  <a:schemeClr val="tx1"/>
                </a:solidFill>
                <a:latin typeface="+mn-lt"/>
              </a:rPr>
              <a:t>intentionnellement</a:t>
            </a:r>
            <a:r>
              <a:rPr lang="en-US" sz="1600" dirty="0">
                <a:solidFill>
                  <a:schemeClr val="tx1"/>
                </a:solidFill>
                <a:latin typeface="+mn-lt"/>
              </a:rPr>
              <a:t>)</a:t>
            </a:r>
          </a:p>
          <a:p>
            <a:pPr marL="285750" indent="-285750">
              <a:spcBef>
                <a:spcPts val="0"/>
              </a:spcBef>
              <a:spcAft>
                <a:spcPts val="600"/>
              </a:spcAft>
              <a:buFont typeface="Arial Narrow" panose="020B0606020202030204" pitchFamily="34" charset="0"/>
              <a:buChar char="―"/>
            </a:pPr>
            <a:r>
              <a:rPr lang="en-US" sz="1600" b="1" i="1" dirty="0" err="1">
                <a:solidFill>
                  <a:schemeClr val="tx1"/>
                </a:solidFill>
                <a:latin typeface="+mn-lt"/>
              </a:rPr>
              <a:t>C</a:t>
            </a:r>
            <a:r>
              <a:rPr lang="en-US" sz="1600" b="1" i="1" baseline="-25000" dirty="0" err="1">
                <a:solidFill>
                  <a:schemeClr val="tx1"/>
                </a:solidFill>
                <a:latin typeface="+mn-lt"/>
              </a:rPr>
              <a:t>pointe</a:t>
            </a:r>
            <a:r>
              <a:rPr lang="en-US" sz="1600" b="1" i="1" dirty="0">
                <a:solidFill>
                  <a:schemeClr val="tx1"/>
                </a:solidFill>
                <a:latin typeface="+mn-lt"/>
              </a:rPr>
              <a:t> </a:t>
            </a:r>
            <a:r>
              <a:rPr lang="en-US" sz="1600" dirty="0">
                <a:solidFill>
                  <a:schemeClr val="tx1"/>
                </a:solidFill>
                <a:latin typeface="+mn-lt"/>
              </a:rPr>
              <a:t>et </a:t>
            </a:r>
            <a:r>
              <a:rPr lang="en-US" sz="1600" b="1" i="1" dirty="0" err="1">
                <a:solidFill>
                  <a:schemeClr val="tx1"/>
                </a:solidFill>
                <a:latin typeface="+mn-lt"/>
              </a:rPr>
              <a:t>C</a:t>
            </a:r>
            <a:r>
              <a:rPr lang="en-US" sz="1600" b="1" i="1" baseline="-25000" dirty="0" err="1">
                <a:solidFill>
                  <a:schemeClr val="tx1"/>
                </a:solidFill>
                <a:latin typeface="+mn-lt"/>
              </a:rPr>
              <a:t>comp</a:t>
            </a:r>
            <a:r>
              <a:rPr lang="en-US" sz="1600" dirty="0">
                <a:solidFill>
                  <a:schemeClr val="tx1"/>
                </a:solidFill>
                <a:latin typeface="+mn-lt"/>
              </a:rPr>
              <a:t> </a:t>
            </a:r>
            <a:r>
              <a:rPr lang="en-US" sz="1600" dirty="0" err="1">
                <a:solidFill>
                  <a:schemeClr val="tx1"/>
                </a:solidFill>
                <a:latin typeface="+mn-lt"/>
              </a:rPr>
              <a:t>sont</a:t>
            </a:r>
            <a:r>
              <a:rPr lang="en-US" sz="1600" dirty="0">
                <a:solidFill>
                  <a:schemeClr val="tx1"/>
                </a:solidFill>
                <a:latin typeface="+mn-lt"/>
              </a:rPr>
              <a:t> </a:t>
            </a:r>
            <a:r>
              <a:rPr lang="en-US" sz="1600" dirty="0" err="1">
                <a:solidFill>
                  <a:schemeClr val="tx1"/>
                </a:solidFill>
                <a:latin typeface="+mn-lt"/>
              </a:rPr>
              <a:t>conçues</a:t>
            </a:r>
            <a:r>
              <a:rPr lang="en-US" sz="1600" dirty="0">
                <a:solidFill>
                  <a:schemeClr val="tx1"/>
                </a:solidFill>
                <a:latin typeface="+mn-lt"/>
              </a:rPr>
              <a:t> </a:t>
            </a:r>
            <a:r>
              <a:rPr lang="en-US" sz="1600" dirty="0" err="1">
                <a:solidFill>
                  <a:schemeClr val="tx1"/>
                </a:solidFill>
                <a:latin typeface="+mn-lt"/>
              </a:rPr>
              <a:t>intentionnellement</a:t>
            </a:r>
            <a:r>
              <a:rPr lang="en-US" sz="1600" dirty="0">
                <a:solidFill>
                  <a:schemeClr val="tx1"/>
                </a:solidFill>
                <a:latin typeface="+mn-lt"/>
              </a:rPr>
              <a:t> pour </a:t>
            </a:r>
            <a:r>
              <a:rPr lang="en-US" sz="1600" dirty="0" err="1">
                <a:solidFill>
                  <a:schemeClr val="tx1"/>
                </a:solidFill>
                <a:latin typeface="+mn-lt"/>
              </a:rPr>
              <a:t>compenser</a:t>
            </a:r>
            <a:r>
              <a:rPr lang="en-US" sz="1600" dirty="0">
                <a:solidFill>
                  <a:schemeClr val="tx1"/>
                </a:solidFill>
                <a:latin typeface="+mn-lt"/>
              </a:rPr>
              <a:t> </a:t>
            </a:r>
            <a:r>
              <a:rPr lang="en-US" sz="1600" b="1" i="1" dirty="0">
                <a:solidFill>
                  <a:schemeClr val="tx1"/>
                </a:solidFill>
                <a:latin typeface="+mn-lt"/>
              </a:rPr>
              <a:t>C</a:t>
            </a:r>
            <a:r>
              <a:rPr lang="en-US" sz="1600" b="1" i="1" baseline="-25000" dirty="0">
                <a:solidFill>
                  <a:schemeClr val="tx1"/>
                </a:solidFill>
                <a:latin typeface="+mn-lt"/>
              </a:rPr>
              <a:t>oscilloscope</a:t>
            </a:r>
            <a:r>
              <a:rPr lang="en-US" sz="1600" dirty="0">
                <a:solidFill>
                  <a:schemeClr val="tx1"/>
                </a:solidFill>
                <a:latin typeface="+mn-lt"/>
              </a:rPr>
              <a:t> et </a:t>
            </a:r>
            <a:r>
              <a:rPr lang="en-US" sz="1600" b="1" i="1" dirty="0" err="1">
                <a:solidFill>
                  <a:schemeClr val="tx1"/>
                </a:solidFill>
                <a:latin typeface="+mn-lt"/>
              </a:rPr>
              <a:t>C</a:t>
            </a:r>
            <a:r>
              <a:rPr lang="en-US" sz="1600" b="1" i="1" baseline="-25000" dirty="0" err="1">
                <a:solidFill>
                  <a:schemeClr val="tx1"/>
                </a:solidFill>
                <a:latin typeface="+mn-lt"/>
              </a:rPr>
              <a:t>câble</a:t>
            </a:r>
            <a:r>
              <a:rPr lang="en-US" sz="1600" dirty="0">
                <a:solidFill>
                  <a:schemeClr val="tx1"/>
                </a:solidFill>
                <a:latin typeface="+mn-lt"/>
              </a:rPr>
              <a:t>.</a:t>
            </a:r>
          </a:p>
          <a:p>
            <a:pPr marL="285750" indent="-285750">
              <a:spcBef>
                <a:spcPts val="0"/>
              </a:spcBef>
              <a:spcAft>
                <a:spcPts val="600"/>
              </a:spcAft>
              <a:buFont typeface="Arial Narrow" panose="020B0606020202030204" pitchFamily="34" charset="0"/>
              <a:buChar char="―"/>
            </a:pPr>
            <a:r>
              <a:rPr lang="en-US" sz="1600" dirty="0">
                <a:solidFill>
                  <a:schemeClr val="tx1"/>
                </a:solidFill>
                <a:latin typeface="+mn-lt"/>
              </a:rPr>
              <a:t>Avec </a:t>
            </a:r>
            <a:r>
              <a:rPr lang="en-US" sz="1600" dirty="0" err="1">
                <a:solidFill>
                  <a:schemeClr val="tx1"/>
                </a:solidFill>
                <a:latin typeface="+mn-lt"/>
              </a:rPr>
              <a:t>une</a:t>
            </a:r>
            <a:r>
              <a:rPr lang="en-US" sz="1600" dirty="0">
                <a:solidFill>
                  <a:schemeClr val="tx1"/>
                </a:solidFill>
                <a:latin typeface="+mn-lt"/>
              </a:rPr>
              <a:t> compensation de </a:t>
            </a:r>
            <a:r>
              <a:rPr lang="en-US" sz="1600" dirty="0" err="1">
                <a:solidFill>
                  <a:schemeClr val="tx1"/>
                </a:solidFill>
                <a:latin typeface="+mn-lt"/>
              </a:rPr>
              <a:t>sonde</a:t>
            </a:r>
            <a:r>
              <a:rPr lang="en-US" sz="1600" dirty="0">
                <a:solidFill>
                  <a:schemeClr val="tx1"/>
                </a:solidFill>
                <a:latin typeface="+mn-lt"/>
              </a:rPr>
              <a:t> </a:t>
            </a:r>
            <a:r>
              <a:rPr lang="en-US" sz="1600" dirty="0" err="1">
                <a:solidFill>
                  <a:schemeClr val="tx1"/>
                </a:solidFill>
                <a:latin typeface="+mn-lt"/>
              </a:rPr>
              <a:t>correctement</a:t>
            </a:r>
            <a:r>
              <a:rPr lang="en-US" sz="1600" dirty="0">
                <a:solidFill>
                  <a:schemeClr val="tx1"/>
                </a:solidFill>
                <a:latin typeface="+mn-lt"/>
              </a:rPr>
              <a:t> </a:t>
            </a:r>
            <a:r>
              <a:rPr lang="en-US" sz="1600" dirty="0" err="1">
                <a:solidFill>
                  <a:schemeClr val="tx1"/>
                </a:solidFill>
                <a:latin typeface="+mn-lt"/>
              </a:rPr>
              <a:t>ajustée</a:t>
            </a:r>
            <a:r>
              <a:rPr lang="en-US" sz="1600" dirty="0">
                <a:solidFill>
                  <a:schemeClr val="tx1"/>
                </a:solidFill>
                <a:latin typeface="+mn-lt"/>
              </a:rPr>
              <a:t>, </a:t>
            </a:r>
            <a:r>
              <a:rPr lang="en-US" sz="1600" dirty="0" err="1">
                <a:solidFill>
                  <a:schemeClr val="tx1"/>
                </a:solidFill>
                <a:latin typeface="+mn-lt"/>
              </a:rPr>
              <a:t>l’atténuation</a:t>
            </a:r>
            <a:r>
              <a:rPr lang="en-US" sz="1600" dirty="0">
                <a:solidFill>
                  <a:schemeClr val="tx1"/>
                </a:solidFill>
                <a:latin typeface="+mn-lt"/>
              </a:rPr>
              <a:t> </a:t>
            </a:r>
            <a:r>
              <a:rPr lang="en-US" sz="1600" dirty="0" err="1">
                <a:solidFill>
                  <a:schemeClr val="tx1"/>
                </a:solidFill>
                <a:latin typeface="+mn-lt"/>
              </a:rPr>
              <a:t>dynamique</a:t>
            </a:r>
            <a:r>
              <a:rPr lang="en-US" sz="1600" dirty="0">
                <a:solidFill>
                  <a:schemeClr val="tx1"/>
                </a:solidFill>
                <a:latin typeface="+mn-lt"/>
              </a:rPr>
              <a:t>/CA due à des </a:t>
            </a:r>
            <a:r>
              <a:rPr lang="en-US" sz="1600" dirty="0" err="1">
                <a:solidFill>
                  <a:schemeClr val="tx1"/>
                </a:solidFill>
                <a:latin typeface="+mn-lt"/>
              </a:rPr>
              <a:t>réactances</a:t>
            </a:r>
            <a:r>
              <a:rPr lang="en-US" sz="1600" dirty="0">
                <a:solidFill>
                  <a:schemeClr val="tx1"/>
                </a:solidFill>
                <a:latin typeface="+mn-lt"/>
              </a:rPr>
              <a:t> </a:t>
            </a:r>
            <a:r>
              <a:rPr lang="en-US" sz="1600" dirty="0" err="1">
                <a:solidFill>
                  <a:schemeClr val="tx1"/>
                </a:solidFill>
                <a:latin typeface="+mn-lt"/>
              </a:rPr>
              <a:t>capacitives</a:t>
            </a:r>
            <a:r>
              <a:rPr lang="en-US" sz="1600" dirty="0">
                <a:solidFill>
                  <a:schemeClr val="tx1"/>
                </a:solidFill>
                <a:latin typeface="+mn-lt"/>
              </a:rPr>
              <a:t> </a:t>
            </a:r>
            <a:r>
              <a:rPr lang="en-US" sz="1600" dirty="0" err="1">
                <a:solidFill>
                  <a:schemeClr val="tx1"/>
                </a:solidFill>
                <a:latin typeface="+mn-lt"/>
              </a:rPr>
              <a:t>dépendantes</a:t>
            </a:r>
            <a:r>
              <a:rPr lang="en-US" sz="1600" dirty="0">
                <a:solidFill>
                  <a:schemeClr val="tx1"/>
                </a:solidFill>
                <a:latin typeface="+mn-lt"/>
              </a:rPr>
              <a:t> de la </a:t>
            </a:r>
            <a:r>
              <a:rPr lang="en-US" sz="1600" dirty="0" err="1">
                <a:solidFill>
                  <a:schemeClr val="tx1"/>
                </a:solidFill>
                <a:latin typeface="+mn-lt"/>
              </a:rPr>
              <a:t>fréquence</a:t>
            </a:r>
            <a:r>
              <a:rPr lang="en-US" sz="1600" dirty="0">
                <a:solidFill>
                  <a:schemeClr val="tx1"/>
                </a:solidFill>
                <a:latin typeface="+mn-lt"/>
              </a:rPr>
              <a:t> </a:t>
            </a:r>
            <a:r>
              <a:rPr lang="en-US" sz="1600" dirty="0" err="1">
                <a:solidFill>
                  <a:schemeClr val="tx1"/>
                </a:solidFill>
                <a:latin typeface="+mn-lt"/>
              </a:rPr>
              <a:t>doit</a:t>
            </a:r>
            <a:r>
              <a:rPr lang="en-US" sz="1600" dirty="0">
                <a:solidFill>
                  <a:schemeClr val="tx1"/>
                </a:solidFill>
                <a:latin typeface="+mn-lt"/>
              </a:rPr>
              <a:t> </a:t>
            </a:r>
            <a:r>
              <a:rPr lang="en-US" sz="1600" dirty="0" err="1">
                <a:solidFill>
                  <a:schemeClr val="tx1"/>
                </a:solidFill>
                <a:latin typeface="+mn-lt"/>
              </a:rPr>
              <a:t>correspondre</a:t>
            </a:r>
            <a:r>
              <a:rPr lang="en-US" sz="1600" dirty="0">
                <a:solidFill>
                  <a:schemeClr val="tx1"/>
                </a:solidFill>
                <a:latin typeface="+mn-lt"/>
              </a:rPr>
              <a:t> à </a:t>
            </a:r>
            <a:r>
              <a:rPr lang="en-US" sz="1600" dirty="0" err="1">
                <a:solidFill>
                  <a:schemeClr val="tx1"/>
                </a:solidFill>
                <a:latin typeface="+mn-lt"/>
              </a:rPr>
              <a:t>l’atténuation</a:t>
            </a:r>
            <a:r>
              <a:rPr lang="en-US" sz="1600" dirty="0">
                <a:solidFill>
                  <a:schemeClr val="tx1"/>
                </a:solidFill>
                <a:latin typeface="+mn-lt"/>
              </a:rPr>
              <a:t> de division de tension </a:t>
            </a:r>
            <a:r>
              <a:rPr lang="en-US" sz="1600" dirty="0" err="1">
                <a:solidFill>
                  <a:schemeClr val="tx1"/>
                </a:solidFill>
                <a:latin typeface="+mn-lt"/>
              </a:rPr>
              <a:t>résistive</a:t>
            </a:r>
            <a:r>
              <a:rPr lang="en-US" sz="1600" dirty="0">
                <a:solidFill>
                  <a:schemeClr val="tx1"/>
                </a:solidFill>
                <a:latin typeface="+mn-lt"/>
              </a:rPr>
              <a:t> (10:1) </a:t>
            </a:r>
            <a:r>
              <a:rPr lang="en-US" sz="1600" dirty="0" err="1">
                <a:solidFill>
                  <a:schemeClr val="tx1"/>
                </a:solidFill>
                <a:latin typeface="+mn-lt"/>
              </a:rPr>
              <a:t>prévue</a:t>
            </a:r>
            <a:r>
              <a:rPr lang="en-US" sz="1600" dirty="0">
                <a:solidFill>
                  <a:schemeClr val="tx1"/>
                </a:solidFill>
                <a:latin typeface="+mn-lt"/>
              </a:rPr>
              <a:t>.</a:t>
            </a:r>
          </a:p>
        </p:txBody>
      </p:sp>
      <p:pic>
        <p:nvPicPr>
          <p:cNvPr id="84994" name="Picture 2"/>
          <p:cNvPicPr>
            <a:picLocks noChangeAspect="1" noChangeArrowheads="1"/>
          </p:cNvPicPr>
          <p:nvPr/>
        </p:nvPicPr>
        <p:blipFill>
          <a:blip r:embed="rId3" cstate="screen"/>
          <a:srcRect/>
          <a:stretch>
            <a:fillRect/>
          </a:stretch>
        </p:blipFill>
        <p:spPr bwMode="auto">
          <a:xfrm>
            <a:off x="541811" y="1468733"/>
            <a:ext cx="2667000" cy="1503067"/>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3124200" y="711764"/>
            <a:ext cx="5867400" cy="2260036"/>
          </a:xfrm>
          <a:prstGeom prst="rect">
            <a:avLst/>
          </a:prstGeom>
          <a:noFill/>
          <a:ln w="9525">
            <a:noFill/>
            <a:miter lim="800000"/>
            <a:headEnd/>
            <a:tailEnd/>
          </a:ln>
        </p:spPr>
      </p:pic>
      <p:sp>
        <p:nvSpPr>
          <p:cNvPr id="7" name="TextBox 6"/>
          <p:cNvSpPr txBox="1"/>
          <p:nvPr/>
        </p:nvSpPr>
        <p:spPr>
          <a:xfrm>
            <a:off x="5105400" y="2819400"/>
            <a:ext cx="3126177" cy="338554"/>
          </a:xfrm>
          <a:prstGeom prst="rect">
            <a:avLst/>
          </a:prstGeom>
          <a:noFill/>
        </p:spPr>
        <p:txBody>
          <a:bodyPr wrap="none" rtlCol="0">
            <a:spAutoFit/>
          </a:bodyPr>
          <a:lstStyle/>
          <a:p>
            <a:r>
              <a:rPr lang="en-US" sz="1600" b="1" dirty="0" err="1"/>
              <a:t>Modèle</a:t>
            </a:r>
            <a:r>
              <a:rPr lang="en-US" sz="1600" b="1" dirty="0"/>
              <a:t> de </a:t>
            </a:r>
            <a:r>
              <a:rPr lang="en-US" sz="1600" b="1" dirty="0" err="1"/>
              <a:t>sonde</a:t>
            </a:r>
            <a:r>
              <a:rPr lang="en-US" sz="1600" b="1" dirty="0"/>
              <a:t> 10:1 passive</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TextBox 11"/>
          <p:cNvSpPr txBox="1"/>
          <p:nvPr/>
        </p:nvSpPr>
        <p:spPr>
          <a:xfrm>
            <a:off x="1096925" y="5731877"/>
            <a:ext cx="6830716" cy="338554"/>
          </a:xfrm>
          <a:prstGeom prst="rect">
            <a:avLst/>
          </a:prstGeom>
          <a:noFill/>
        </p:spPr>
        <p:txBody>
          <a:bodyPr wrap="none" rtlCol="0">
            <a:spAutoFit/>
          </a:bodyPr>
          <a:lstStyle/>
          <a:p>
            <a:r>
              <a:rPr lang="en-US" sz="1600" b="1" i="1" dirty="0" err="1"/>
              <a:t>Où</a:t>
            </a:r>
            <a:r>
              <a:rPr lang="en-US" sz="1600" b="1" i="1" dirty="0"/>
              <a:t> </a:t>
            </a:r>
            <a:r>
              <a:rPr lang="en-US" sz="1600" b="1" i="1" dirty="0" err="1"/>
              <a:t>C</a:t>
            </a:r>
            <a:r>
              <a:rPr lang="en-US" sz="1600" b="1" i="1" baseline="-25000" dirty="0" err="1"/>
              <a:t>parallèle</a:t>
            </a:r>
            <a:r>
              <a:rPr lang="en-US" sz="1600" b="1" i="1" dirty="0"/>
              <a:t> </a:t>
            </a:r>
            <a:r>
              <a:rPr lang="en-US" sz="1600" b="1" i="1" dirty="0" err="1"/>
              <a:t>est</a:t>
            </a:r>
            <a:r>
              <a:rPr lang="en-US" sz="1600" b="1" i="1" dirty="0"/>
              <a:t> la </a:t>
            </a:r>
            <a:r>
              <a:rPr lang="en-US" sz="1600" b="1" i="1" dirty="0" err="1"/>
              <a:t>combinaison</a:t>
            </a:r>
            <a:r>
              <a:rPr lang="en-US" sz="1600" b="1" i="1" dirty="0"/>
              <a:t> </a:t>
            </a:r>
            <a:r>
              <a:rPr lang="en-US" sz="1600" b="1" i="1" dirty="0" err="1"/>
              <a:t>parallèle</a:t>
            </a:r>
            <a:r>
              <a:rPr lang="en-US" sz="1600" b="1" i="1" dirty="0"/>
              <a:t> de </a:t>
            </a:r>
            <a:r>
              <a:rPr lang="en-US" sz="1600" b="1" i="1" dirty="0" err="1"/>
              <a:t>C</a:t>
            </a:r>
            <a:r>
              <a:rPr lang="en-US" sz="1600" b="1" i="1" baseline="-25000" dirty="0" err="1"/>
              <a:t>comp</a:t>
            </a:r>
            <a:r>
              <a:rPr lang="en-US" sz="1600" b="1" i="1" dirty="0"/>
              <a:t> + </a:t>
            </a:r>
            <a:r>
              <a:rPr lang="en-US" sz="1600" b="1" i="1" dirty="0" err="1"/>
              <a:t>C</a:t>
            </a:r>
            <a:r>
              <a:rPr lang="en-US" sz="1600" b="1" i="1" baseline="-25000" dirty="0" err="1"/>
              <a:t>câble</a:t>
            </a:r>
            <a:r>
              <a:rPr lang="en-US" sz="1600" b="1" i="1" dirty="0"/>
              <a:t> + C</a:t>
            </a:r>
            <a:r>
              <a:rPr lang="en-US" sz="1600" b="1" i="1" baseline="-25000" dirty="0"/>
              <a:t>oscilloscope</a:t>
            </a: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569462" y="5029200"/>
            <a:ext cx="2028825" cy="6000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1343673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Compensation des </a:t>
            </a:r>
            <a:r>
              <a:rPr lang="en-US" dirty="0" err="1"/>
              <a:t>sondes</a:t>
            </a:r>
            <a:endParaRPr lang="en-US" sz="3200" dirty="0"/>
          </a:p>
        </p:txBody>
      </p:sp>
      <p:sp>
        <p:nvSpPr>
          <p:cNvPr id="162819" name="Rectangle 3"/>
          <p:cNvSpPr>
            <a:spLocks noGrp="1" noChangeArrowheads="1"/>
          </p:cNvSpPr>
          <p:nvPr>
            <p:ph type="body" sz="quarter" idx="13"/>
          </p:nvPr>
        </p:nvSpPr>
        <p:spPr>
          <a:xfrm>
            <a:off x="609600" y="4114800"/>
            <a:ext cx="7924800" cy="2209800"/>
          </a:xfrm>
        </p:spPr>
        <p:txBody>
          <a:bodyPr/>
          <a:lstStyle/>
          <a:p>
            <a:pPr marL="285750" indent="-285750">
              <a:spcBef>
                <a:spcPts val="600"/>
              </a:spcBef>
              <a:buFont typeface="Arial" panose="020B0604020202020204" pitchFamily="34" charset="0"/>
              <a:buChar char="−"/>
            </a:pPr>
            <a:r>
              <a:rPr lang="fr-FR" sz="1800" dirty="0">
                <a:solidFill>
                  <a:schemeClr val="tx1"/>
                </a:solidFill>
                <a:latin typeface="+mn-lt"/>
              </a:rPr>
              <a:t>Connectez les sondes à 1 et 2 voies à la borne « Probe </a:t>
            </a:r>
            <a:r>
              <a:rPr lang="fr-FR" sz="1800" dirty="0" err="1">
                <a:solidFill>
                  <a:schemeClr val="tx1"/>
                </a:solidFill>
                <a:latin typeface="+mn-lt"/>
              </a:rPr>
              <a:t>Comp</a:t>
            </a:r>
            <a:r>
              <a:rPr lang="fr-FR" sz="1800" dirty="0">
                <a:solidFill>
                  <a:schemeClr val="tx1"/>
                </a:solidFill>
                <a:latin typeface="+mn-lt"/>
              </a:rPr>
              <a:t> » (identique à Demo2).</a:t>
            </a:r>
          </a:p>
          <a:p>
            <a:pPr marL="285750" indent="-285750">
              <a:spcBef>
                <a:spcPts val="600"/>
              </a:spcBef>
              <a:buFont typeface="Arial" panose="020B0604020202020204" pitchFamily="34" charset="0"/>
              <a:buChar char="−"/>
            </a:pPr>
            <a:r>
              <a:rPr lang="fr-FR" sz="1800" dirty="0">
                <a:solidFill>
                  <a:schemeClr val="tx1"/>
                </a:solidFill>
                <a:latin typeface="+mn-lt"/>
              </a:rPr>
              <a:t>Faites tourner les boutons V/div et s/div pour afficher les deux signaux à l’écran.</a:t>
            </a:r>
          </a:p>
          <a:p>
            <a:pPr marL="285750" indent="-285750">
              <a:spcBef>
                <a:spcPts val="600"/>
              </a:spcBef>
              <a:buFont typeface="Arial" panose="020B0604020202020204" pitchFamily="34" charset="0"/>
              <a:buChar char="−"/>
            </a:pPr>
            <a:r>
              <a:rPr lang="fr-FR" sz="1800" dirty="0">
                <a:solidFill>
                  <a:schemeClr val="tx1"/>
                </a:solidFill>
                <a:latin typeface="+mn-lt"/>
              </a:rPr>
              <a:t>À l’aide d’un petit tournevis à tête plate, réglez le condensateur de compensation de sonde variable (</a:t>
            </a:r>
            <a:r>
              <a:rPr lang="fr-FR" sz="1800" dirty="0" err="1">
                <a:solidFill>
                  <a:schemeClr val="tx1"/>
                </a:solidFill>
                <a:latin typeface="+mn-lt"/>
              </a:rPr>
              <a:t>Ccomp</a:t>
            </a:r>
            <a:r>
              <a:rPr lang="fr-FR" sz="1800" dirty="0">
                <a:solidFill>
                  <a:schemeClr val="tx1"/>
                </a:solidFill>
                <a:latin typeface="+mn-lt"/>
              </a:rPr>
              <a:t>) sur les deux sondes pour obtenir une réponse plate (carrée). </a:t>
            </a:r>
          </a:p>
        </p:txBody>
      </p:sp>
      <p:sp>
        <p:nvSpPr>
          <p:cNvPr id="10" name="TextBox 9"/>
          <p:cNvSpPr txBox="1"/>
          <p:nvPr/>
        </p:nvSpPr>
        <p:spPr>
          <a:xfrm>
            <a:off x="1331322" y="3200400"/>
            <a:ext cx="2326278" cy="338554"/>
          </a:xfrm>
          <a:prstGeom prst="rect">
            <a:avLst/>
          </a:prstGeom>
          <a:noFill/>
        </p:spPr>
        <p:txBody>
          <a:bodyPr wrap="none" rtlCol="0">
            <a:spAutoFit/>
          </a:bodyPr>
          <a:lstStyle/>
          <a:p>
            <a:pPr algn="l">
              <a:buNone/>
            </a:pPr>
            <a:r>
              <a:rPr lang="en-US" sz="1600" b="1" i="0">
                <a:latin typeface="Arial"/>
                <a:ea typeface="+mn-ea"/>
                <a:cs typeface="+mn-cs"/>
              </a:rPr>
              <a:t>Compensation correcte</a:t>
            </a:r>
          </a:p>
        </p:txBody>
      </p:sp>
      <p:pic>
        <p:nvPicPr>
          <p:cNvPr id="12" name="Picture 11" descr="Fig21.png"/>
          <p:cNvPicPr>
            <a:picLocks noChangeAspect="1"/>
          </p:cNvPicPr>
          <p:nvPr/>
        </p:nvPicPr>
        <p:blipFill>
          <a:blip r:embed="rId3" cstate="screen"/>
          <a:srcRect t="10686"/>
          <a:stretch>
            <a:fillRect/>
          </a:stretch>
        </p:blipFill>
        <p:spPr>
          <a:xfrm>
            <a:off x="609600" y="914400"/>
            <a:ext cx="3810000" cy="2292679"/>
          </a:xfrm>
          <a:prstGeom prst="rect">
            <a:avLst/>
          </a:prstGeom>
        </p:spPr>
      </p:pic>
      <p:pic>
        <p:nvPicPr>
          <p:cNvPr id="15" name="Picture 14" descr="Fig22.png"/>
          <p:cNvPicPr>
            <a:picLocks noChangeAspect="1"/>
          </p:cNvPicPr>
          <p:nvPr/>
        </p:nvPicPr>
        <p:blipFill>
          <a:blip r:embed="rId4" cstate="screen"/>
          <a:srcRect t="10686"/>
          <a:stretch>
            <a:fillRect/>
          </a:stretch>
        </p:blipFill>
        <p:spPr>
          <a:xfrm>
            <a:off x="4724400" y="914400"/>
            <a:ext cx="3810000" cy="2292679"/>
          </a:xfrm>
          <a:prstGeom prst="rect">
            <a:avLst/>
          </a:prstGeom>
        </p:spPr>
      </p:pic>
      <p:sp>
        <p:nvSpPr>
          <p:cNvPr id="16" name="TextBox 15"/>
          <p:cNvSpPr txBox="1"/>
          <p:nvPr/>
        </p:nvSpPr>
        <p:spPr>
          <a:xfrm>
            <a:off x="4572000" y="3200400"/>
            <a:ext cx="4134465" cy="584775"/>
          </a:xfrm>
          <a:prstGeom prst="rect">
            <a:avLst/>
          </a:prstGeom>
          <a:noFill/>
        </p:spPr>
        <p:txBody>
          <a:bodyPr wrap="none" rtlCol="0">
            <a:spAutoFit/>
          </a:bodyPr>
          <a:lstStyle/>
          <a:p>
            <a:pPr algn="l">
              <a:buNone/>
            </a:pPr>
            <a:r>
              <a:rPr lang="en-US" sz="1600" b="1" i="0">
                <a:latin typeface="Arial"/>
                <a:ea typeface="+mn-ea"/>
                <a:cs typeface="+mn-cs"/>
              </a:rPr>
              <a:t>Voie 1 (jaune) = Surcompensation</a:t>
            </a:r>
          </a:p>
          <a:p>
            <a:pPr algn="l">
              <a:buNone/>
            </a:pPr>
            <a:r>
              <a:rPr lang="en-US" sz="1600" b="1" i="0">
                <a:latin typeface="Arial"/>
                <a:ea typeface="+mn-ea"/>
                <a:cs typeface="+mn-cs"/>
              </a:rPr>
              <a:t>Voie 1 (vert) = Sous-compensation</a:t>
            </a:r>
          </a:p>
        </p:txBody>
      </p:sp>
      <p:sp>
        <p:nvSpPr>
          <p:cNvPr id="2" name="Slide Number Placeholder 1"/>
          <p:cNvSpPr>
            <a:spLocks noGrp="1"/>
          </p:cNvSpPr>
          <p:nvPr>
            <p:ph type="sldNum" sz="quarter" idx="4"/>
          </p:nvPr>
        </p:nvSpPr>
        <p:spPr/>
        <p:txBody>
          <a:bodyPr/>
          <a:lstStyle/>
          <a:p>
            <a:fld id="{0D558541-60C9-42A2-8392-FF12533A6B7A}" type="slidenum">
              <a:rPr lang="en-US" smtClean="0"/>
              <a:pPr/>
              <a:t>22</a:t>
            </a:fld>
            <a:endParaRPr lang="en-US" dirty="0"/>
          </a:p>
        </p:txBody>
      </p:sp>
    </p:spTree>
    <p:extLst>
      <p:ext uri="{BB962C8B-B14F-4D97-AF65-F5344CB8AC3E}">
        <p14:creationId xmlns:p14="http://schemas.microsoft.com/office/powerpoint/2010/main" val="1507929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Charge de </a:t>
            </a:r>
            <a:r>
              <a:rPr lang="en-US" dirty="0" err="1"/>
              <a:t>sonde</a:t>
            </a:r>
            <a:endParaRPr lang="en-US" sz="3200" dirty="0"/>
          </a:p>
        </p:txBody>
      </p:sp>
      <p:sp>
        <p:nvSpPr>
          <p:cNvPr id="2" name="Content Placeholder 1"/>
          <p:cNvSpPr>
            <a:spLocks noGrp="1"/>
          </p:cNvSpPr>
          <p:nvPr>
            <p:ph idx="1"/>
          </p:nvPr>
        </p:nvSpPr>
        <p:spPr>
          <a:xfrm>
            <a:off x="838200" y="838200"/>
            <a:ext cx="7777163" cy="4975869"/>
          </a:xfrm>
        </p:spPr>
        <p:txBody>
          <a:bodyPr/>
          <a:lstStyle/>
          <a:p>
            <a:pPr marL="285750" indent="-285750">
              <a:buFont typeface="Arial Narrow" panose="020B0606020202030204" pitchFamily="34" charset="0"/>
              <a:buChar char="―"/>
            </a:pPr>
            <a:r>
              <a:rPr lang="fr-FR" dirty="0"/>
              <a:t>Dans un souci de simplification, le modèle d’entrée de l’oscilloscope et de la sonde peut être réduit à l’état de simple résistance et condensateur</a:t>
            </a:r>
            <a:r>
              <a:rPr lang="fr-FR" dirty="0" smtClean="0"/>
              <a:t>.</a:t>
            </a:r>
          </a:p>
          <a:p>
            <a:pPr marL="285750" indent="-285750">
              <a:buFont typeface="Arial Narrow" panose="020B0606020202030204" pitchFamily="34" charset="0"/>
              <a:buChar char="―"/>
            </a:pPr>
            <a:endParaRPr lang="fr-FR" dirty="0"/>
          </a:p>
          <a:p>
            <a:pPr marL="285750" indent="-285750">
              <a:buFont typeface="Arial Narrow" panose="020B0606020202030204" pitchFamily="34" charset="0"/>
              <a:buChar char="―"/>
            </a:pPr>
            <a:endParaRPr lang="fr-FR" dirty="0" smtClean="0"/>
          </a:p>
          <a:p>
            <a:pPr marL="285750" indent="-285750">
              <a:buFont typeface="Arial Narrow" panose="020B0606020202030204" pitchFamily="34" charset="0"/>
              <a:buChar char="―"/>
            </a:pPr>
            <a:endParaRPr lang="fr-FR" dirty="0"/>
          </a:p>
          <a:p>
            <a:pPr marL="285750" indent="-285750">
              <a:buFont typeface="Arial Narrow" panose="020B0606020202030204" pitchFamily="34" charset="0"/>
              <a:buChar char="―"/>
            </a:pPr>
            <a:endParaRPr lang="fr-FR" dirty="0" smtClean="0"/>
          </a:p>
          <a:p>
            <a:pPr marL="285750" indent="-285750">
              <a:buFont typeface="Arial Narrow" panose="020B0606020202030204" pitchFamily="34" charset="0"/>
              <a:buChar char="―"/>
            </a:pPr>
            <a:endParaRPr lang="fr-FR" dirty="0"/>
          </a:p>
          <a:p>
            <a:pPr marL="285750" indent="-285750">
              <a:buFont typeface="Arial Narrow" panose="020B0606020202030204" pitchFamily="34" charset="0"/>
              <a:buChar char="―"/>
            </a:pPr>
            <a:r>
              <a:rPr lang="fr-FR" dirty="0"/>
              <a:t>Tout instrument (et pas seulement les oscilloscopes) connecté à un circuit s’intègre au circuit testé et affecte les résultats mesurés … en particulier dans les hautes fréquences. </a:t>
            </a:r>
          </a:p>
          <a:p>
            <a:pPr marL="285750" indent="-285750">
              <a:buFont typeface="Arial Narrow" panose="020B0606020202030204" pitchFamily="34" charset="0"/>
              <a:buChar char="―"/>
            </a:pPr>
            <a:r>
              <a:rPr lang="fr-FR" dirty="0"/>
              <a:t>Le phénomène de « charge » implique les éventuels effets négatifs de l’oscilloscope / de la sonde sur les performances du circuit. </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0" name="Picture 9" descr="Fig23.jpg"/>
          <p:cNvPicPr>
            <a:picLocks noChangeAspect="1"/>
          </p:cNvPicPr>
          <p:nvPr/>
        </p:nvPicPr>
        <p:blipFill>
          <a:blip r:embed="rId3" cstate="screen"/>
          <a:stretch>
            <a:fillRect/>
          </a:stretch>
        </p:blipFill>
        <p:spPr>
          <a:xfrm>
            <a:off x="3344096" y="1649734"/>
            <a:ext cx="2369746" cy="1751837"/>
          </a:xfrm>
          <a:prstGeom prst="rect">
            <a:avLst/>
          </a:prstGeom>
        </p:spPr>
      </p:pic>
      <p:sp>
        <p:nvSpPr>
          <p:cNvPr id="12" name="TextBox 11"/>
          <p:cNvSpPr txBox="1"/>
          <p:nvPr/>
        </p:nvSpPr>
        <p:spPr>
          <a:xfrm>
            <a:off x="5020496" y="2030734"/>
            <a:ext cx="657552" cy="338554"/>
          </a:xfrm>
          <a:prstGeom prst="rect">
            <a:avLst/>
          </a:prstGeom>
          <a:solidFill>
            <a:schemeClr val="bg1"/>
          </a:solidFill>
        </p:spPr>
        <p:txBody>
          <a:bodyPr wrap="none" rtlCol="0">
            <a:spAutoFit/>
          </a:bodyPr>
          <a:lstStyle/>
          <a:p>
            <a:r>
              <a:rPr lang="en-US" sz="1600" b="1" dirty="0" err="1">
                <a:solidFill>
                  <a:prstClr val="black"/>
                </a:solidFill>
              </a:rPr>
              <a:t>C</a:t>
            </a:r>
            <a:r>
              <a:rPr lang="en-US" sz="1600" b="1" baseline="-25000" dirty="0" err="1">
                <a:solidFill>
                  <a:prstClr val="black"/>
                </a:solidFill>
              </a:rPr>
              <a:t>Load</a:t>
            </a:r>
            <a:endParaRPr lang="en-US" sz="1600" b="1" dirty="0">
              <a:solidFill>
                <a:prstClr val="black"/>
              </a:solidFill>
            </a:endParaRPr>
          </a:p>
        </p:txBody>
      </p:sp>
      <p:sp>
        <p:nvSpPr>
          <p:cNvPr id="9" name="TextBox 8"/>
          <p:cNvSpPr txBox="1"/>
          <p:nvPr/>
        </p:nvSpPr>
        <p:spPr>
          <a:xfrm>
            <a:off x="3115496" y="2183134"/>
            <a:ext cx="885825" cy="338554"/>
          </a:xfrm>
          <a:prstGeom prst="rect">
            <a:avLst/>
          </a:prstGeom>
          <a:solidFill>
            <a:schemeClr val="bg1"/>
          </a:solidFill>
        </p:spPr>
        <p:txBody>
          <a:bodyPr wrap="square" rtlCol="0">
            <a:spAutoFit/>
          </a:bodyPr>
          <a:lstStyle/>
          <a:p>
            <a:r>
              <a:rPr lang="en-US" sz="1600" b="1" dirty="0">
                <a:solidFill>
                  <a:prstClr val="black"/>
                </a:solidFill>
              </a:rPr>
              <a:t>    </a:t>
            </a:r>
            <a:r>
              <a:rPr lang="en-US" sz="1600" b="1" dirty="0" err="1">
                <a:solidFill>
                  <a:prstClr val="black"/>
                </a:solidFill>
              </a:rPr>
              <a:t>R</a:t>
            </a:r>
            <a:r>
              <a:rPr lang="en-US" sz="1600" b="1" baseline="-25000" dirty="0" err="1">
                <a:solidFill>
                  <a:prstClr val="black"/>
                </a:solidFill>
              </a:rPr>
              <a:t>Load</a:t>
            </a:r>
            <a:r>
              <a:rPr lang="en-US" sz="1600" b="1" baseline="-25000" dirty="0">
                <a:solidFill>
                  <a:prstClr val="black"/>
                </a:solidFill>
              </a:rPr>
              <a:t> </a:t>
            </a:r>
            <a:endParaRPr lang="en-US" sz="1600" b="1" dirty="0">
              <a:solidFill>
                <a:prstClr val="black"/>
              </a:solidFill>
            </a:endParaRPr>
          </a:p>
        </p:txBody>
      </p:sp>
      <p:sp>
        <p:nvSpPr>
          <p:cNvPr id="11" name="Rectangle 3"/>
          <p:cNvSpPr>
            <a:spLocks noGrp="1" noChangeArrowheads="1"/>
          </p:cNvSpPr>
          <p:nvPr>
            <p:ph type="body" sz="quarter" idx="13"/>
          </p:nvPr>
        </p:nvSpPr>
        <p:spPr>
          <a:xfrm>
            <a:off x="3081681" y="3505200"/>
            <a:ext cx="7239000" cy="457200"/>
          </a:xfrm>
        </p:spPr>
        <p:txBody>
          <a:bodyPr/>
          <a:lstStyle/>
          <a:p>
            <a:r>
              <a:rPr lang="fr-FR" sz="1800" b="1" i="1" dirty="0">
                <a:solidFill>
                  <a:schemeClr val="tx1"/>
                </a:solidFill>
                <a:latin typeface="+mn-lt"/>
              </a:rPr>
              <a:t>Modèle de charge Sonde + Oscilloscope</a:t>
            </a:r>
          </a:p>
          <a:p>
            <a:endParaRPr lang="en-US" sz="1800" i="1" dirty="0" smtClean="0">
              <a:solidFill>
                <a:schemeClr val="tx1"/>
              </a:solidFill>
              <a:latin typeface="+mn-lt"/>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23</a:t>
            </a:fld>
            <a:endParaRPr lang="en-US" dirty="0"/>
          </a:p>
        </p:txBody>
      </p:sp>
    </p:spTree>
    <p:extLst>
      <p:ext uri="{BB962C8B-B14F-4D97-AF65-F5344CB8AC3E}">
        <p14:creationId xmlns:p14="http://schemas.microsoft.com/office/powerpoint/2010/main" val="2269678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err="1"/>
              <a:t>Exercice</a:t>
            </a:r>
            <a:endParaRPr lang="en-US" sz="3200" dirty="0"/>
          </a:p>
        </p:txBody>
      </p:sp>
      <p:sp>
        <p:nvSpPr>
          <p:cNvPr id="162819" name="Rectangle 3"/>
          <p:cNvSpPr>
            <a:spLocks noGrp="1" noChangeArrowheads="1"/>
          </p:cNvSpPr>
          <p:nvPr>
            <p:ph type="body" sz="quarter" idx="13"/>
          </p:nvPr>
        </p:nvSpPr>
        <p:spPr>
          <a:xfrm>
            <a:off x="725076" y="3429000"/>
            <a:ext cx="7826525" cy="1905000"/>
          </a:xfrm>
        </p:spPr>
        <p:txBody>
          <a:bodyPr/>
          <a:lstStyle/>
          <a:p>
            <a:pPr marL="342900" indent="-342900">
              <a:buFont typeface="+mj-lt"/>
              <a:buAutoNum type="arabicPeriod"/>
            </a:pPr>
            <a:r>
              <a:rPr lang="en-US" sz="1800" dirty="0">
                <a:solidFill>
                  <a:schemeClr val="tx1"/>
                </a:solidFill>
                <a:latin typeface="+mn-lt"/>
              </a:rPr>
              <a:t>En </a:t>
            </a:r>
            <a:r>
              <a:rPr lang="en-US" sz="1800" dirty="0" err="1">
                <a:solidFill>
                  <a:schemeClr val="tx1"/>
                </a:solidFill>
                <a:latin typeface="+mn-lt"/>
              </a:rPr>
              <a:t>supposant</a:t>
            </a:r>
            <a:r>
              <a:rPr lang="en-US" sz="1800" dirty="0">
                <a:solidFill>
                  <a:schemeClr val="tx1"/>
                </a:solidFill>
                <a:latin typeface="+mn-lt"/>
              </a:rPr>
              <a:t> </a:t>
            </a:r>
            <a:r>
              <a:rPr lang="en-US" sz="1800" dirty="0" err="1">
                <a:solidFill>
                  <a:schemeClr val="tx1"/>
                </a:solidFill>
                <a:latin typeface="+mn-lt"/>
              </a:rPr>
              <a:t>que</a:t>
            </a:r>
            <a:r>
              <a:rPr lang="en-US" sz="1800" dirty="0">
                <a:solidFill>
                  <a:schemeClr val="tx1"/>
                </a:solidFill>
                <a:latin typeface="+mn-lt"/>
              </a:rPr>
              <a:t> </a:t>
            </a:r>
            <a:r>
              <a:rPr lang="en-US" sz="1800" b="1" i="1" dirty="0">
                <a:solidFill>
                  <a:schemeClr val="tx1"/>
                </a:solidFill>
                <a:latin typeface="+mn-lt"/>
              </a:rPr>
              <a:t>C</a:t>
            </a:r>
            <a:r>
              <a:rPr lang="en-US" sz="1800" b="1" i="1" baseline="-25000" dirty="0">
                <a:solidFill>
                  <a:schemeClr val="tx1"/>
                </a:solidFill>
                <a:latin typeface="+mn-lt"/>
              </a:rPr>
              <a:t>oscilloscope</a:t>
            </a:r>
            <a:r>
              <a:rPr lang="en-US" sz="1800" dirty="0">
                <a:solidFill>
                  <a:schemeClr val="tx1"/>
                </a:solidFill>
                <a:latin typeface="+mn-lt"/>
              </a:rPr>
              <a:t> = 15pF, </a:t>
            </a:r>
            <a:r>
              <a:rPr lang="en-US" sz="1800" b="1" i="1" dirty="0" err="1">
                <a:solidFill>
                  <a:schemeClr val="tx1"/>
                </a:solidFill>
                <a:latin typeface="+mn-lt"/>
              </a:rPr>
              <a:t>C</a:t>
            </a:r>
            <a:r>
              <a:rPr lang="en-US" sz="1800" b="1" i="1" baseline="-25000" dirty="0" err="1">
                <a:solidFill>
                  <a:schemeClr val="tx1"/>
                </a:solidFill>
                <a:latin typeface="+mn-lt"/>
              </a:rPr>
              <a:t>câble</a:t>
            </a:r>
            <a:r>
              <a:rPr lang="en-US" sz="1800" dirty="0">
                <a:solidFill>
                  <a:schemeClr val="tx1"/>
                </a:solidFill>
                <a:latin typeface="+mn-lt"/>
              </a:rPr>
              <a:t> = 100pF et </a:t>
            </a:r>
            <a:r>
              <a:rPr lang="en-US" sz="1800" b="1" i="1" dirty="0" err="1">
                <a:solidFill>
                  <a:schemeClr val="tx1"/>
                </a:solidFill>
                <a:latin typeface="+mn-lt"/>
              </a:rPr>
              <a:t>C</a:t>
            </a:r>
            <a:r>
              <a:rPr lang="en-US" sz="1800" b="1" i="1" baseline="-25000" dirty="0" err="1">
                <a:solidFill>
                  <a:schemeClr val="tx1"/>
                </a:solidFill>
                <a:latin typeface="+mn-lt"/>
              </a:rPr>
              <a:t>pointe</a:t>
            </a:r>
            <a:r>
              <a:rPr lang="en-US" sz="1800" dirty="0">
                <a:solidFill>
                  <a:schemeClr val="tx1"/>
                </a:solidFill>
                <a:latin typeface="+mn-lt"/>
              </a:rPr>
              <a:t> = 15pF, </a:t>
            </a:r>
            <a:r>
              <a:rPr lang="en-US" sz="1800" dirty="0" err="1">
                <a:solidFill>
                  <a:schemeClr val="tx1"/>
                </a:solidFill>
                <a:latin typeface="+mn-lt"/>
              </a:rPr>
              <a:t>calculez</a:t>
            </a:r>
            <a:r>
              <a:rPr lang="en-US" sz="1800" dirty="0">
                <a:solidFill>
                  <a:schemeClr val="tx1"/>
                </a:solidFill>
                <a:latin typeface="+mn-lt"/>
              </a:rPr>
              <a:t> </a:t>
            </a:r>
            <a:r>
              <a:rPr lang="en-US" sz="1800" dirty="0" err="1">
                <a:solidFill>
                  <a:schemeClr val="tx1"/>
                </a:solidFill>
                <a:latin typeface="+mn-lt"/>
              </a:rPr>
              <a:t>Ccomp</a:t>
            </a:r>
            <a:r>
              <a:rPr lang="en-US" sz="1800" dirty="0">
                <a:solidFill>
                  <a:schemeClr val="tx1"/>
                </a:solidFill>
                <a:latin typeface="+mn-lt"/>
              </a:rPr>
              <a:t> </a:t>
            </a:r>
            <a:r>
              <a:rPr lang="en-US" sz="1800" dirty="0" err="1">
                <a:solidFill>
                  <a:schemeClr val="tx1"/>
                </a:solidFill>
                <a:latin typeface="+mn-lt"/>
              </a:rPr>
              <a:t>s’il</a:t>
            </a:r>
            <a:r>
              <a:rPr lang="en-US" sz="1800" dirty="0">
                <a:solidFill>
                  <a:schemeClr val="tx1"/>
                </a:solidFill>
                <a:latin typeface="+mn-lt"/>
              </a:rPr>
              <a:t> </a:t>
            </a:r>
            <a:r>
              <a:rPr lang="en-US" sz="1800" dirty="0" err="1">
                <a:solidFill>
                  <a:schemeClr val="tx1"/>
                </a:solidFill>
                <a:latin typeface="+mn-lt"/>
              </a:rPr>
              <a:t>est</a:t>
            </a:r>
            <a:r>
              <a:rPr lang="en-US" sz="1800" dirty="0">
                <a:solidFill>
                  <a:schemeClr val="tx1"/>
                </a:solidFill>
                <a:latin typeface="+mn-lt"/>
              </a:rPr>
              <a:t> </a:t>
            </a:r>
            <a:r>
              <a:rPr lang="en-US" sz="1800" dirty="0" err="1">
                <a:solidFill>
                  <a:schemeClr val="tx1"/>
                </a:solidFill>
                <a:latin typeface="+mn-lt"/>
              </a:rPr>
              <a:t>réglé</a:t>
            </a:r>
            <a:r>
              <a:rPr lang="en-US" sz="1800" dirty="0">
                <a:solidFill>
                  <a:schemeClr val="tx1"/>
                </a:solidFill>
                <a:latin typeface="+mn-lt"/>
              </a:rPr>
              <a:t> </a:t>
            </a:r>
            <a:r>
              <a:rPr lang="en-US" sz="1800" dirty="0" err="1">
                <a:solidFill>
                  <a:schemeClr val="tx1"/>
                </a:solidFill>
                <a:latin typeface="+mn-lt"/>
              </a:rPr>
              <a:t>correctement</a:t>
            </a:r>
            <a:r>
              <a:rPr lang="en-US" sz="1800" dirty="0">
                <a:solidFill>
                  <a:schemeClr val="tx1"/>
                </a:solidFill>
                <a:latin typeface="+mn-lt"/>
              </a:rPr>
              <a:t>.     </a:t>
            </a:r>
            <a:r>
              <a:rPr lang="en-US" sz="1800" b="1" i="1" dirty="0" err="1">
                <a:solidFill>
                  <a:schemeClr val="tx1"/>
                </a:solidFill>
                <a:latin typeface="+mn-lt"/>
              </a:rPr>
              <a:t>C</a:t>
            </a:r>
            <a:r>
              <a:rPr lang="en-US" sz="1800" b="1" i="1" baseline="-25000" dirty="0" err="1">
                <a:solidFill>
                  <a:schemeClr val="tx1"/>
                </a:solidFill>
                <a:latin typeface="+mn-lt"/>
              </a:rPr>
              <a:t>comp</a:t>
            </a:r>
            <a:r>
              <a:rPr lang="en-US" sz="1800" dirty="0">
                <a:solidFill>
                  <a:schemeClr val="tx1"/>
                </a:solidFill>
                <a:latin typeface="+mn-lt"/>
              </a:rPr>
              <a:t> = ______</a:t>
            </a:r>
          </a:p>
          <a:p>
            <a:pPr marL="342900" indent="-342900">
              <a:buFont typeface="+mj-lt"/>
              <a:buAutoNum type="arabicPeriod"/>
            </a:pPr>
            <a:r>
              <a:rPr lang="en-US" sz="1800" dirty="0">
                <a:solidFill>
                  <a:schemeClr val="tx1"/>
                </a:solidFill>
                <a:latin typeface="+mn-lt"/>
              </a:rPr>
              <a:t>En </a:t>
            </a:r>
            <a:r>
              <a:rPr lang="en-US" sz="1800" dirty="0" err="1">
                <a:solidFill>
                  <a:schemeClr val="tx1"/>
                </a:solidFill>
                <a:latin typeface="+mn-lt"/>
              </a:rPr>
              <a:t>utilisant</a:t>
            </a:r>
            <a:r>
              <a:rPr lang="en-US" sz="1800" dirty="0">
                <a:solidFill>
                  <a:schemeClr val="tx1"/>
                </a:solidFill>
                <a:latin typeface="+mn-lt"/>
              </a:rPr>
              <a:t> la </a:t>
            </a:r>
            <a:r>
              <a:rPr lang="en-US" sz="1800" dirty="0" err="1">
                <a:solidFill>
                  <a:schemeClr val="tx1"/>
                </a:solidFill>
                <a:latin typeface="+mn-lt"/>
              </a:rPr>
              <a:t>valeur</a:t>
            </a:r>
            <a:r>
              <a:rPr lang="en-US" sz="1800" dirty="0">
                <a:solidFill>
                  <a:schemeClr val="tx1"/>
                </a:solidFill>
                <a:latin typeface="+mn-lt"/>
              </a:rPr>
              <a:t> </a:t>
            </a:r>
            <a:r>
              <a:rPr lang="en-US" sz="1800" dirty="0" err="1">
                <a:solidFill>
                  <a:schemeClr val="tx1"/>
                </a:solidFill>
                <a:latin typeface="+mn-lt"/>
              </a:rPr>
              <a:t>calculée</a:t>
            </a:r>
            <a:r>
              <a:rPr lang="en-US" sz="1800" dirty="0">
                <a:solidFill>
                  <a:schemeClr val="tx1"/>
                </a:solidFill>
                <a:latin typeface="+mn-lt"/>
              </a:rPr>
              <a:t> de </a:t>
            </a:r>
            <a:r>
              <a:rPr lang="en-US" sz="1800" b="1" i="1" dirty="0" err="1">
                <a:solidFill>
                  <a:schemeClr val="tx1"/>
                </a:solidFill>
                <a:latin typeface="+mn-lt"/>
              </a:rPr>
              <a:t>C</a:t>
            </a:r>
            <a:r>
              <a:rPr lang="en-US" sz="1800" b="1" i="1" baseline="-25000" dirty="0" err="1">
                <a:solidFill>
                  <a:schemeClr val="tx1"/>
                </a:solidFill>
                <a:latin typeface="+mn-lt"/>
              </a:rPr>
              <a:t>comp</a:t>
            </a:r>
            <a:r>
              <a:rPr lang="en-US" sz="1800" dirty="0">
                <a:solidFill>
                  <a:schemeClr val="tx1"/>
                </a:solidFill>
                <a:latin typeface="+mn-lt"/>
              </a:rPr>
              <a:t>, </a:t>
            </a:r>
            <a:r>
              <a:rPr lang="en-US" sz="1800" dirty="0" err="1">
                <a:solidFill>
                  <a:schemeClr val="tx1"/>
                </a:solidFill>
                <a:latin typeface="+mn-lt"/>
              </a:rPr>
              <a:t>calculez</a:t>
            </a:r>
            <a:r>
              <a:rPr lang="en-US" sz="1800" dirty="0">
                <a:solidFill>
                  <a:schemeClr val="tx1"/>
                </a:solidFill>
                <a:latin typeface="+mn-lt"/>
              </a:rPr>
              <a:t> </a:t>
            </a:r>
            <a:r>
              <a:rPr lang="en-US" sz="1800" b="1" i="1" dirty="0" err="1">
                <a:solidFill>
                  <a:schemeClr val="tx1"/>
                </a:solidFill>
                <a:latin typeface="+mn-lt"/>
              </a:rPr>
              <a:t>C</a:t>
            </a:r>
            <a:r>
              <a:rPr lang="en-US" sz="1800" b="1" i="1" baseline="-25000" dirty="0" err="1">
                <a:solidFill>
                  <a:schemeClr val="tx1"/>
                </a:solidFill>
                <a:latin typeface="+mn-lt"/>
              </a:rPr>
              <a:t>Charge</a:t>
            </a:r>
            <a:r>
              <a:rPr lang="en-US" sz="1800" dirty="0">
                <a:solidFill>
                  <a:schemeClr val="tx1"/>
                </a:solidFill>
                <a:latin typeface="+mn-lt"/>
              </a:rPr>
              <a:t>.    </a:t>
            </a:r>
            <a:r>
              <a:rPr lang="en-US" sz="1800" b="1" i="1" dirty="0" err="1">
                <a:solidFill>
                  <a:schemeClr val="tx1"/>
                </a:solidFill>
                <a:latin typeface="+mn-lt"/>
              </a:rPr>
              <a:t>C</a:t>
            </a:r>
            <a:r>
              <a:rPr lang="en-US" sz="1800" b="1" i="1" baseline="-25000" dirty="0" err="1">
                <a:solidFill>
                  <a:schemeClr val="tx1"/>
                </a:solidFill>
                <a:latin typeface="+mn-lt"/>
              </a:rPr>
              <a:t>Charge</a:t>
            </a:r>
            <a:r>
              <a:rPr lang="en-US" sz="1800" dirty="0">
                <a:solidFill>
                  <a:schemeClr val="tx1"/>
                </a:solidFill>
                <a:latin typeface="+mn-lt"/>
              </a:rPr>
              <a:t> = ______</a:t>
            </a:r>
          </a:p>
          <a:p>
            <a:pPr marL="342900" indent="-342900">
              <a:buFont typeface="+mj-lt"/>
              <a:buAutoNum type="arabicPeriod"/>
            </a:pPr>
            <a:r>
              <a:rPr lang="en-US" sz="1800" dirty="0">
                <a:solidFill>
                  <a:schemeClr val="tx1"/>
                </a:solidFill>
                <a:latin typeface="+mn-lt"/>
              </a:rPr>
              <a:t>En </a:t>
            </a:r>
            <a:r>
              <a:rPr lang="en-US" sz="1800" dirty="0" err="1">
                <a:solidFill>
                  <a:schemeClr val="tx1"/>
                </a:solidFill>
                <a:latin typeface="+mn-lt"/>
              </a:rPr>
              <a:t>utilisant</a:t>
            </a:r>
            <a:r>
              <a:rPr lang="en-US" sz="1800" dirty="0">
                <a:solidFill>
                  <a:schemeClr val="tx1"/>
                </a:solidFill>
                <a:latin typeface="+mn-lt"/>
              </a:rPr>
              <a:t> la </a:t>
            </a:r>
            <a:r>
              <a:rPr lang="en-US" sz="1800" dirty="0" err="1">
                <a:solidFill>
                  <a:schemeClr val="tx1"/>
                </a:solidFill>
                <a:latin typeface="+mn-lt"/>
              </a:rPr>
              <a:t>valeur</a:t>
            </a:r>
            <a:r>
              <a:rPr lang="en-US" sz="1800" dirty="0">
                <a:solidFill>
                  <a:schemeClr val="tx1"/>
                </a:solidFill>
                <a:latin typeface="+mn-lt"/>
              </a:rPr>
              <a:t> </a:t>
            </a:r>
            <a:r>
              <a:rPr lang="en-US" sz="1800" dirty="0" err="1">
                <a:solidFill>
                  <a:schemeClr val="tx1"/>
                </a:solidFill>
                <a:latin typeface="+mn-lt"/>
              </a:rPr>
              <a:t>calculée</a:t>
            </a:r>
            <a:r>
              <a:rPr lang="en-US" sz="1800" dirty="0">
                <a:solidFill>
                  <a:schemeClr val="tx1"/>
                </a:solidFill>
                <a:latin typeface="+mn-lt"/>
              </a:rPr>
              <a:t> de </a:t>
            </a:r>
            <a:r>
              <a:rPr lang="en-US" sz="1800" b="1" i="1" dirty="0" err="1">
                <a:solidFill>
                  <a:schemeClr val="tx1"/>
                </a:solidFill>
                <a:latin typeface="+mn-lt"/>
              </a:rPr>
              <a:t>C</a:t>
            </a:r>
            <a:r>
              <a:rPr lang="en-US" sz="1800" b="1" i="1" baseline="-25000" dirty="0" err="1">
                <a:solidFill>
                  <a:schemeClr val="tx1"/>
                </a:solidFill>
                <a:latin typeface="+mn-lt"/>
              </a:rPr>
              <a:t>Charge</a:t>
            </a:r>
            <a:r>
              <a:rPr lang="en-US" sz="1800" dirty="0">
                <a:solidFill>
                  <a:schemeClr val="tx1"/>
                </a:solidFill>
                <a:latin typeface="+mn-lt"/>
              </a:rPr>
              <a:t>, </a:t>
            </a:r>
            <a:r>
              <a:rPr lang="en-US" sz="1800" dirty="0" err="1">
                <a:solidFill>
                  <a:schemeClr val="tx1"/>
                </a:solidFill>
                <a:latin typeface="+mn-lt"/>
              </a:rPr>
              <a:t>calculez</a:t>
            </a:r>
            <a:r>
              <a:rPr lang="en-US" sz="1800" dirty="0">
                <a:solidFill>
                  <a:schemeClr val="tx1"/>
                </a:solidFill>
                <a:latin typeface="+mn-lt"/>
              </a:rPr>
              <a:t> la </a:t>
            </a:r>
            <a:r>
              <a:rPr lang="en-US" sz="1800" dirty="0" err="1">
                <a:solidFill>
                  <a:schemeClr val="tx1"/>
                </a:solidFill>
                <a:latin typeface="+mn-lt"/>
              </a:rPr>
              <a:t>réactance</a:t>
            </a:r>
            <a:r>
              <a:rPr lang="en-US" sz="1800" dirty="0">
                <a:solidFill>
                  <a:schemeClr val="tx1"/>
                </a:solidFill>
                <a:latin typeface="+mn-lt"/>
              </a:rPr>
              <a:t> capacitive de </a:t>
            </a:r>
            <a:r>
              <a:rPr lang="en-US" sz="1800" b="1" i="1" dirty="0" err="1">
                <a:solidFill>
                  <a:schemeClr val="tx1"/>
                </a:solidFill>
                <a:latin typeface="+mn-lt"/>
              </a:rPr>
              <a:t>C</a:t>
            </a:r>
            <a:r>
              <a:rPr lang="en-US" sz="1800" b="1" i="1" baseline="-25000" dirty="0" err="1">
                <a:solidFill>
                  <a:schemeClr val="tx1"/>
                </a:solidFill>
                <a:latin typeface="+mn-lt"/>
              </a:rPr>
              <a:t>Charge</a:t>
            </a:r>
            <a:r>
              <a:rPr lang="en-US" sz="1800" dirty="0">
                <a:solidFill>
                  <a:schemeClr val="tx1"/>
                </a:solidFill>
                <a:latin typeface="+mn-lt"/>
              </a:rPr>
              <a:t> à 500 </a:t>
            </a:r>
            <a:r>
              <a:rPr lang="en-US" sz="1800" dirty="0" err="1">
                <a:solidFill>
                  <a:schemeClr val="tx1"/>
                </a:solidFill>
                <a:latin typeface="+mn-lt"/>
              </a:rPr>
              <a:t>MHz.</a:t>
            </a:r>
            <a:r>
              <a:rPr lang="en-US" sz="1800" dirty="0">
                <a:solidFill>
                  <a:schemeClr val="tx1"/>
                </a:solidFill>
                <a:latin typeface="+mn-lt"/>
              </a:rPr>
              <a:t>     </a:t>
            </a:r>
            <a:r>
              <a:rPr lang="en-US" sz="1800" b="1" i="1" dirty="0">
                <a:solidFill>
                  <a:schemeClr val="tx1"/>
                </a:solidFill>
                <a:latin typeface="+mn-lt"/>
              </a:rPr>
              <a:t>X</a:t>
            </a:r>
            <a:r>
              <a:rPr lang="en-US" sz="1800" b="1" i="1" baseline="-25000" dirty="0">
                <a:solidFill>
                  <a:schemeClr val="tx1"/>
                </a:solidFill>
                <a:latin typeface="+mn-lt"/>
              </a:rPr>
              <a:t>C-Charge</a:t>
            </a:r>
            <a:r>
              <a:rPr lang="en-US" sz="1800" dirty="0">
                <a:solidFill>
                  <a:schemeClr val="tx1"/>
                </a:solidFill>
                <a:latin typeface="+mn-lt"/>
              </a:rPr>
              <a:t> = ______</a:t>
            </a:r>
          </a:p>
        </p:txBody>
      </p:sp>
      <p:pic>
        <p:nvPicPr>
          <p:cNvPr id="10" name="Picture 9" descr="Fig23.jpg"/>
          <p:cNvPicPr>
            <a:picLocks noChangeAspect="1"/>
          </p:cNvPicPr>
          <p:nvPr/>
        </p:nvPicPr>
        <p:blipFill>
          <a:blip r:embed="rId3" cstate="screen"/>
          <a:stretch>
            <a:fillRect/>
          </a:stretch>
        </p:blipFill>
        <p:spPr>
          <a:xfrm>
            <a:off x="6096000" y="1332833"/>
            <a:ext cx="1783881" cy="1318736"/>
          </a:xfrm>
          <a:prstGeom prst="rect">
            <a:avLst/>
          </a:prstGeom>
        </p:spPr>
      </p:pic>
      <p:sp>
        <p:nvSpPr>
          <p:cNvPr id="12" name="TextBox 11"/>
          <p:cNvSpPr txBox="1"/>
          <p:nvPr/>
        </p:nvSpPr>
        <p:spPr>
          <a:xfrm>
            <a:off x="7384052" y="1630671"/>
            <a:ext cx="991655" cy="307777"/>
          </a:xfrm>
          <a:prstGeom prst="rect">
            <a:avLst/>
          </a:prstGeom>
          <a:solidFill>
            <a:schemeClr val="bg1"/>
          </a:solidFill>
        </p:spPr>
        <p:txBody>
          <a:bodyPr wrap="square" rtlCol="0">
            <a:spAutoFit/>
          </a:bodyPr>
          <a:lstStyle/>
          <a:p>
            <a:r>
              <a:rPr lang="en-US" sz="1400" dirty="0">
                <a:solidFill>
                  <a:srgbClr val="FF0000"/>
                </a:solidFill>
              </a:rPr>
              <a:t>C </a:t>
            </a:r>
            <a:r>
              <a:rPr lang="en-US" sz="1400" baseline="-25000" dirty="0">
                <a:solidFill>
                  <a:srgbClr val="FF0000"/>
                </a:solidFill>
              </a:rPr>
              <a:t>Load</a:t>
            </a:r>
            <a:r>
              <a:rPr lang="en-US" sz="1400" dirty="0">
                <a:solidFill>
                  <a:srgbClr val="FF0000"/>
                </a:solidFill>
              </a:rPr>
              <a:t> = ?</a:t>
            </a:r>
          </a:p>
        </p:txBody>
      </p:sp>
      <p:pic>
        <p:nvPicPr>
          <p:cNvPr id="9" name="Picture 3"/>
          <p:cNvPicPr>
            <a:picLocks noChangeAspect="1" noChangeArrowheads="1"/>
          </p:cNvPicPr>
          <p:nvPr/>
        </p:nvPicPr>
        <p:blipFill>
          <a:blip r:embed="rId4" cstate="screen"/>
          <a:srcRect/>
          <a:stretch>
            <a:fillRect/>
          </a:stretch>
        </p:blipFill>
        <p:spPr bwMode="auto">
          <a:xfrm>
            <a:off x="279342" y="1152691"/>
            <a:ext cx="4358997" cy="1679021"/>
          </a:xfrm>
          <a:prstGeom prst="rect">
            <a:avLst/>
          </a:prstGeom>
          <a:noFill/>
          <a:ln w="9525">
            <a:noFill/>
            <a:miter lim="800000"/>
            <a:headEnd/>
            <a:tailEnd/>
          </a:ln>
        </p:spPr>
      </p:pic>
      <p:sp>
        <p:nvSpPr>
          <p:cNvPr id="11" name="Right Arrow 10"/>
          <p:cNvSpPr/>
          <p:nvPr/>
        </p:nvSpPr>
        <p:spPr bwMode="auto">
          <a:xfrm>
            <a:off x="4927543" y="1448304"/>
            <a:ext cx="968279" cy="968666"/>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3869081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85800" y="533400"/>
            <a:ext cx="8087360" cy="514350"/>
          </a:xfrm>
        </p:spPr>
        <p:txBody>
          <a:bodyPr/>
          <a:lstStyle/>
          <a:p>
            <a:r>
              <a:rPr lang="fr-FR" dirty="0"/>
              <a:t>Utilisation du Didacticiel et guide de laboratoire pour les oscilloscopes</a:t>
            </a:r>
          </a:p>
        </p:txBody>
      </p:sp>
      <p:sp>
        <p:nvSpPr>
          <p:cNvPr id="2" name="Content Placeholder 1"/>
          <p:cNvSpPr>
            <a:spLocks noGrp="1"/>
          </p:cNvSpPr>
          <p:nvPr>
            <p:ph idx="1"/>
          </p:nvPr>
        </p:nvSpPr>
        <p:spPr>
          <a:xfrm>
            <a:off x="762000" y="1143000"/>
            <a:ext cx="4810127" cy="4727448"/>
          </a:xfrm>
        </p:spPr>
        <p:txBody>
          <a:bodyPr/>
          <a:lstStyle/>
          <a:p>
            <a:pPr marL="0" lvl="1" indent="-231775">
              <a:spcBef>
                <a:spcPts val="600"/>
              </a:spcBef>
              <a:spcAft>
                <a:spcPts val="600"/>
              </a:spcAft>
              <a:buClr>
                <a:schemeClr val="accent1"/>
              </a:buClr>
              <a:buNone/>
            </a:pPr>
            <a:r>
              <a:rPr lang="en-US" b="1" i="1" u="sng" dirty="0" smtClean="0"/>
              <a:t>Devoir</a:t>
            </a:r>
            <a:r>
              <a:rPr lang="en-US" b="1" i="1" dirty="0" smtClean="0"/>
              <a:t>– </a:t>
            </a:r>
            <a:r>
              <a:rPr lang="fr-FR" sz="1600" i="1" dirty="0"/>
              <a:t>Lisez les sections suivantes avant de participer à votre 1er laboratoire sur les oscilloscopes :</a:t>
            </a:r>
          </a:p>
          <a:p>
            <a:pPr marL="457200" lvl="1" indent="0">
              <a:spcBef>
                <a:spcPts val="0"/>
              </a:spcBef>
              <a:buClr>
                <a:schemeClr val="accent1"/>
              </a:buClr>
              <a:buNone/>
            </a:pPr>
            <a:r>
              <a:rPr lang="fr-FR" sz="1600" u="sng" dirty="0"/>
              <a:t>Section 1 </a:t>
            </a:r>
            <a:r>
              <a:rPr lang="fr-FR" sz="1600" dirty="0"/>
              <a:t>– Prise en main</a:t>
            </a:r>
          </a:p>
          <a:p>
            <a:pPr marL="457200" lvl="4" indent="0">
              <a:spcBef>
                <a:spcPts val="0"/>
              </a:spcBef>
              <a:buClr>
                <a:schemeClr val="accent1"/>
              </a:buClr>
              <a:buFont typeface="Wingdings" panose="05000000000000000000" pitchFamily="2" charset="2"/>
              <a:buChar char="ü"/>
            </a:pPr>
            <a:r>
              <a:rPr lang="fr-FR" sz="1600" dirty="0">
                <a:solidFill>
                  <a:schemeClr val="tx1"/>
                </a:solidFill>
              </a:rPr>
              <a:t>Sondage d’oscilloscope</a:t>
            </a:r>
          </a:p>
          <a:p>
            <a:pPr marL="457200" lvl="4" indent="0">
              <a:spcBef>
                <a:spcPts val="0"/>
              </a:spcBef>
              <a:buClr>
                <a:schemeClr val="accent1"/>
              </a:buClr>
              <a:buFont typeface="Wingdings" panose="05000000000000000000" pitchFamily="2" charset="2"/>
              <a:buChar char="ü"/>
            </a:pPr>
            <a:r>
              <a:rPr lang="fr-FR" sz="1600" dirty="0">
                <a:solidFill>
                  <a:schemeClr val="tx1"/>
                </a:solidFill>
              </a:rPr>
              <a:t>Prise de contact avec le panneau avant</a:t>
            </a:r>
          </a:p>
          <a:p>
            <a:pPr marL="822960" lvl="1" indent="-365760">
              <a:spcBef>
                <a:spcPts val="0"/>
              </a:spcBef>
              <a:buClr>
                <a:schemeClr val="accent1"/>
              </a:buClr>
              <a:buNone/>
            </a:pPr>
            <a:r>
              <a:rPr lang="fr-FR" sz="1600" u="sng" dirty="0"/>
              <a:t>Annexe A </a:t>
            </a:r>
            <a:r>
              <a:rPr lang="fr-FR" sz="1600" dirty="0"/>
              <a:t>– Principe de fonctionnement et schéma fonctionnel de l’oscilloscope</a:t>
            </a:r>
          </a:p>
          <a:p>
            <a:pPr marL="457200" lvl="1" indent="0">
              <a:spcBef>
                <a:spcPts val="0"/>
              </a:spcBef>
              <a:buClr>
                <a:schemeClr val="accent1"/>
              </a:buClr>
              <a:buNone/>
            </a:pPr>
            <a:r>
              <a:rPr lang="fr-FR" sz="1600" u="sng" dirty="0"/>
              <a:t>Annexe B </a:t>
            </a:r>
            <a:r>
              <a:rPr lang="fr-FR" sz="1600" dirty="0"/>
              <a:t>– Didacticiel sur la bande passante de </a:t>
            </a:r>
            <a:r>
              <a:rPr lang="fr-FR" sz="1600" dirty="0" smtClean="0"/>
              <a:t>l’oscilloscope</a:t>
            </a:r>
            <a:endParaRPr lang="en-US" sz="1600" dirty="0"/>
          </a:p>
          <a:p>
            <a:pPr marL="0" indent="0">
              <a:spcBef>
                <a:spcPts val="600"/>
              </a:spcBef>
              <a:spcAft>
                <a:spcPts val="1000"/>
              </a:spcAft>
              <a:buClr>
                <a:schemeClr val="accent1"/>
              </a:buClr>
              <a:buNone/>
            </a:pPr>
            <a:r>
              <a:rPr lang="fr-FR" b="1" i="1" u="sng" dirty="0"/>
              <a:t>Ateliers pratiques sur les oscilloscopes</a:t>
            </a:r>
          </a:p>
          <a:p>
            <a:pPr marL="457200" indent="0">
              <a:spcBef>
                <a:spcPts val="600"/>
              </a:spcBef>
              <a:spcAft>
                <a:spcPts val="1000"/>
              </a:spcAft>
              <a:buClr>
                <a:schemeClr val="accent1"/>
              </a:buClr>
              <a:buNone/>
            </a:pPr>
            <a:r>
              <a:rPr lang="fr-FR" sz="1600" u="sng" dirty="0"/>
              <a:t>Section 2 </a:t>
            </a:r>
            <a:r>
              <a:rPr lang="fr-FR" sz="1600" dirty="0"/>
              <a:t>– Ateliers de mesure de base de l’oscilloscope et du générateur de signal (6 labos individuels)</a:t>
            </a:r>
          </a:p>
          <a:p>
            <a:pPr marL="457200" indent="0">
              <a:spcBef>
                <a:spcPts val="600"/>
              </a:spcBef>
              <a:spcAft>
                <a:spcPts val="1000"/>
              </a:spcAft>
              <a:buClr>
                <a:schemeClr val="accent1"/>
              </a:buClr>
              <a:buNone/>
            </a:pPr>
            <a:r>
              <a:rPr lang="fr-FR" sz="1600" u="sng" dirty="0"/>
              <a:t>Section 3 </a:t>
            </a:r>
            <a:r>
              <a:rPr lang="fr-FR" sz="1600" dirty="0" smtClean="0"/>
              <a:t>– Ateliers de mesure avancés de l’oscilloscope  (9 labos facultatifs qui peuvent être affectés par votre professeur)</a:t>
            </a:r>
          </a:p>
          <a:p>
            <a:pPr marL="0" indent="0">
              <a:spcBef>
                <a:spcPts val="600"/>
              </a:spcBef>
              <a:buNone/>
            </a:pPr>
            <a:endParaRPr lang="en-US" dirty="0"/>
          </a:p>
        </p:txBody>
      </p:sp>
      <p:sp>
        <p:nvSpPr>
          <p:cNvPr id="24" name="TextBox 23"/>
          <p:cNvSpPr txBox="1"/>
          <p:nvPr/>
        </p:nvSpPr>
        <p:spPr>
          <a:xfrm>
            <a:off x="5334000" y="5029200"/>
            <a:ext cx="3657600" cy="738664"/>
          </a:xfrm>
          <a:prstGeom prst="rect">
            <a:avLst/>
          </a:prstGeom>
          <a:noFill/>
        </p:spPr>
        <p:txBody>
          <a:bodyPr wrap="square" rtlCol="0">
            <a:spAutoFit/>
          </a:bodyPr>
          <a:lstStyle/>
          <a:p>
            <a:pPr algn="ctr"/>
            <a:r>
              <a:rPr lang="en-US" sz="1400" b="1" dirty="0">
                <a:solidFill>
                  <a:prstClr val="black"/>
                </a:solidFill>
              </a:rPr>
              <a:t>Oscilloscope Lab Guide and Tutorial</a:t>
            </a:r>
          </a:p>
          <a:p>
            <a:pPr algn="ctr"/>
            <a:r>
              <a:rPr lang="en-US" sz="1400" b="1" dirty="0">
                <a:solidFill>
                  <a:prstClr val="black"/>
                </a:solidFill>
              </a:rPr>
              <a:t>Download @ www.keysight.com/find/EDK</a:t>
            </a:r>
          </a:p>
        </p:txBody>
      </p:sp>
      <p:pic>
        <p:nvPicPr>
          <p:cNvPr id="7" name="Picture 6" descr="Fig02.PNG"/>
          <p:cNvPicPr>
            <a:picLocks noChangeAspect="1"/>
          </p:cNvPicPr>
          <p:nvPr/>
        </p:nvPicPr>
        <p:blipFill>
          <a:blip r:embed="rId3" cstate="screen"/>
          <a:stretch>
            <a:fillRect/>
          </a:stretch>
        </p:blipFill>
        <p:spPr>
          <a:xfrm>
            <a:off x="5863315" y="1525302"/>
            <a:ext cx="2598969" cy="3387072"/>
          </a:xfrm>
          <a:prstGeom prst="rect">
            <a:avLst/>
          </a:prstGeom>
          <a:ln w="19050">
            <a:solidFill>
              <a:schemeClr val="tx1"/>
            </a:solidFill>
          </a:ln>
          <a:effectLst>
            <a:innerShdw blurRad="63500" dist="50800" dir="18900000">
              <a:prstClr val="black">
                <a:alpha val="0"/>
              </a:prstClr>
            </a:innerShdw>
          </a:effectLst>
          <a:scene3d>
            <a:camera prst="orthographicFront"/>
            <a:lightRig rig="threePt" dir="t"/>
          </a:scene3d>
          <a:sp3d>
            <a:bevelT w="63500" prst="coolSlant"/>
            <a:bevelB w="165100" prst="coolSlant"/>
          </a:sp3d>
        </p:spPr>
      </p:pic>
      <p:sp>
        <p:nvSpPr>
          <p:cNvPr id="3" name="Slide Number Placeholder 2"/>
          <p:cNvSpPr>
            <a:spLocks noGrp="1"/>
          </p:cNvSpPr>
          <p:nvPr>
            <p:ph type="sldNum" sz="quarter" idx="4"/>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2336265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51840" y="381000"/>
            <a:ext cx="8198858" cy="514350"/>
          </a:xfrm>
        </p:spPr>
        <p:txBody>
          <a:bodyPr/>
          <a:lstStyle/>
          <a:p>
            <a:r>
              <a:rPr lang="fr-FR" dirty="0"/>
              <a:t>Quelques conseils pour interpréter les instructions du guide de laboratoire</a:t>
            </a:r>
            <a:endParaRPr lang="en-US" dirty="0"/>
          </a:p>
        </p:txBody>
      </p:sp>
      <p:sp>
        <p:nvSpPr>
          <p:cNvPr id="162819" name="Rectangle 3"/>
          <p:cNvSpPr>
            <a:spLocks noGrp="1" noChangeArrowheads="1"/>
          </p:cNvSpPr>
          <p:nvPr>
            <p:ph type="body" sz="quarter" idx="13"/>
          </p:nvPr>
        </p:nvSpPr>
        <p:spPr>
          <a:xfrm>
            <a:off x="962867" y="867394"/>
            <a:ext cx="7239000" cy="6752606"/>
          </a:xfrm>
        </p:spPr>
        <p:txBody>
          <a:bodyPr/>
          <a:lstStyle/>
          <a:p>
            <a:pPr>
              <a:spcBef>
                <a:spcPts val="0"/>
              </a:spcBef>
              <a:spcAft>
                <a:spcPts val="1000"/>
              </a:spcAft>
            </a:pPr>
            <a:r>
              <a:rPr lang="en-US" sz="1800" dirty="0">
                <a:solidFill>
                  <a:srgbClr val="000000"/>
                </a:solidFill>
                <a:latin typeface="Arial"/>
              </a:rPr>
              <a:t>Les mots en </a:t>
            </a:r>
            <a:r>
              <a:rPr lang="en-US" sz="1800" dirty="0" err="1">
                <a:solidFill>
                  <a:srgbClr val="000000"/>
                </a:solidFill>
                <a:latin typeface="Arial"/>
              </a:rPr>
              <a:t>gras</a:t>
            </a:r>
            <a:r>
              <a:rPr lang="en-US" sz="1800" dirty="0">
                <a:solidFill>
                  <a:srgbClr val="000000"/>
                </a:solidFill>
                <a:latin typeface="Arial"/>
              </a:rPr>
              <a:t> et entre crochets, </a:t>
            </a:r>
            <a:r>
              <a:rPr lang="en-US" sz="1800" dirty="0" err="1">
                <a:solidFill>
                  <a:srgbClr val="000000"/>
                </a:solidFill>
                <a:latin typeface="Arial"/>
              </a:rPr>
              <a:t>tels</a:t>
            </a:r>
            <a:r>
              <a:rPr lang="en-US" sz="1800" dirty="0">
                <a:solidFill>
                  <a:srgbClr val="000000"/>
                </a:solidFill>
                <a:latin typeface="Arial"/>
              </a:rPr>
              <a:t> </a:t>
            </a:r>
            <a:r>
              <a:rPr lang="en-US" sz="1800" dirty="0" err="1">
                <a:solidFill>
                  <a:srgbClr val="000000"/>
                </a:solidFill>
                <a:latin typeface="Arial"/>
              </a:rPr>
              <a:t>que</a:t>
            </a:r>
            <a:r>
              <a:rPr lang="en-US" sz="1800" dirty="0">
                <a:solidFill>
                  <a:srgbClr val="000000"/>
                </a:solidFill>
                <a:latin typeface="Arial"/>
              </a:rPr>
              <a:t> « </a:t>
            </a:r>
            <a:r>
              <a:rPr lang="en-US" sz="1800" b="1" dirty="0">
                <a:solidFill>
                  <a:srgbClr val="000000"/>
                </a:solidFill>
                <a:latin typeface="Arial"/>
              </a:rPr>
              <a:t>[Help]</a:t>
            </a:r>
            <a:r>
              <a:rPr lang="en-US" sz="1800" dirty="0">
                <a:solidFill>
                  <a:srgbClr val="000000"/>
                </a:solidFill>
                <a:latin typeface="Arial"/>
              </a:rPr>
              <a:t> (Aide</a:t>
            </a:r>
            <a:r>
              <a:rPr lang="en-US" sz="1800" dirty="0">
                <a:solidFill>
                  <a:srgbClr val="000000"/>
                </a:solidFill>
              </a:rPr>
              <a:t>) », </a:t>
            </a:r>
            <a:r>
              <a:rPr lang="en-US" sz="1800" dirty="0">
                <a:solidFill>
                  <a:srgbClr val="000000"/>
                </a:solidFill>
                <a:latin typeface="Arial"/>
              </a:rPr>
              <a:t>font </a:t>
            </a:r>
            <a:r>
              <a:rPr lang="en-US" sz="1800" dirty="0" err="1">
                <a:solidFill>
                  <a:srgbClr val="000000"/>
                </a:solidFill>
                <a:latin typeface="Arial"/>
              </a:rPr>
              <a:t>référence</a:t>
            </a:r>
            <a:r>
              <a:rPr lang="en-US" sz="1800" dirty="0">
                <a:solidFill>
                  <a:srgbClr val="000000"/>
                </a:solidFill>
                <a:latin typeface="Arial"/>
              </a:rPr>
              <a:t> aux touches du </a:t>
            </a:r>
            <a:r>
              <a:rPr lang="en-US" sz="1800" dirty="0" err="1">
                <a:solidFill>
                  <a:srgbClr val="000000"/>
                </a:solidFill>
                <a:latin typeface="Arial"/>
              </a:rPr>
              <a:t>panneau</a:t>
            </a:r>
            <a:r>
              <a:rPr lang="en-US" sz="1800" dirty="0">
                <a:solidFill>
                  <a:srgbClr val="000000"/>
                </a:solidFill>
                <a:latin typeface="Arial"/>
              </a:rPr>
              <a:t> </a:t>
            </a:r>
            <a:r>
              <a:rPr lang="en-US" sz="1800" dirty="0" err="1">
                <a:solidFill>
                  <a:srgbClr val="000000"/>
                </a:solidFill>
                <a:latin typeface="Arial"/>
              </a:rPr>
              <a:t>avant</a:t>
            </a:r>
            <a:r>
              <a:rPr lang="en-US" sz="1800" dirty="0" smtClean="0">
                <a:solidFill>
                  <a:srgbClr val="000000"/>
                </a:solidFill>
                <a:latin typeface="Arial"/>
              </a:rPr>
              <a:t>.</a:t>
            </a:r>
            <a:endParaRPr lang="en-US" sz="1800" dirty="0"/>
          </a:p>
          <a:p>
            <a:pPr>
              <a:spcBef>
                <a:spcPts val="0"/>
              </a:spcBef>
              <a:spcAft>
                <a:spcPts val="1000"/>
              </a:spcAft>
            </a:pPr>
            <a:endParaRPr lang="en-US" sz="1800" dirty="0" smtClean="0"/>
          </a:p>
          <a:p>
            <a:pPr>
              <a:spcBef>
                <a:spcPts val="0"/>
              </a:spcBef>
              <a:spcAft>
                <a:spcPts val="1000"/>
              </a:spcAft>
            </a:pPr>
            <a:endParaRPr lang="en-US" sz="1800" dirty="0"/>
          </a:p>
          <a:p>
            <a:pPr>
              <a:spcBef>
                <a:spcPts val="0"/>
              </a:spcBef>
              <a:spcAft>
                <a:spcPts val="1000"/>
              </a:spcAft>
            </a:pPr>
            <a:r>
              <a:rPr lang="en-US" sz="1800" dirty="0">
                <a:solidFill>
                  <a:srgbClr val="000000"/>
                </a:solidFill>
                <a:latin typeface="Arial"/>
              </a:rPr>
              <a:t>Le </a:t>
            </a:r>
            <a:r>
              <a:rPr lang="en-US" sz="1800" dirty="0" err="1">
                <a:solidFill>
                  <a:srgbClr val="000000"/>
                </a:solidFill>
                <a:latin typeface="Arial"/>
              </a:rPr>
              <a:t>terme</a:t>
            </a:r>
            <a:r>
              <a:rPr lang="en-US" sz="1800" dirty="0">
                <a:solidFill>
                  <a:srgbClr val="000000"/>
                </a:solidFill>
                <a:latin typeface="Arial"/>
              </a:rPr>
              <a:t> « </a:t>
            </a:r>
            <a:r>
              <a:rPr lang="en-US" sz="1800" dirty="0" err="1">
                <a:solidFill>
                  <a:srgbClr val="000000"/>
                </a:solidFill>
                <a:latin typeface="Arial"/>
              </a:rPr>
              <a:t>touche</a:t>
            </a:r>
            <a:r>
              <a:rPr lang="en-US" sz="1800" dirty="0">
                <a:solidFill>
                  <a:srgbClr val="000000"/>
                </a:solidFill>
                <a:latin typeface="Arial"/>
              </a:rPr>
              <a:t> de </a:t>
            </a:r>
            <a:r>
              <a:rPr lang="en-US" sz="1800" dirty="0" err="1">
                <a:solidFill>
                  <a:srgbClr val="000000"/>
                </a:solidFill>
              </a:rPr>
              <a:t>fonction</a:t>
            </a:r>
            <a:r>
              <a:rPr lang="en-US" sz="1800" dirty="0">
                <a:solidFill>
                  <a:srgbClr val="000000"/>
                </a:solidFill>
              </a:rPr>
              <a:t> » </a:t>
            </a:r>
            <a:r>
              <a:rPr lang="en-US" sz="1800" dirty="0" err="1">
                <a:solidFill>
                  <a:srgbClr val="000000"/>
                </a:solidFill>
                <a:latin typeface="Arial"/>
              </a:rPr>
              <a:t>désigne</a:t>
            </a:r>
            <a:r>
              <a:rPr lang="en-US" sz="1800" dirty="0">
                <a:solidFill>
                  <a:srgbClr val="000000"/>
                </a:solidFill>
                <a:latin typeface="Arial"/>
              </a:rPr>
              <a:t> les 6 touches/</a:t>
            </a:r>
            <a:r>
              <a:rPr lang="en-US" sz="1800" dirty="0" err="1">
                <a:solidFill>
                  <a:srgbClr val="000000"/>
                </a:solidFill>
                <a:latin typeface="Arial"/>
              </a:rPr>
              <a:t>boutons</a:t>
            </a:r>
            <a:r>
              <a:rPr lang="en-US" sz="1800" dirty="0">
                <a:solidFill>
                  <a:srgbClr val="000000"/>
                </a:solidFill>
                <a:latin typeface="Arial"/>
              </a:rPr>
              <a:t> </a:t>
            </a:r>
            <a:r>
              <a:rPr lang="en-US" sz="1800" dirty="0" err="1">
                <a:solidFill>
                  <a:srgbClr val="000000"/>
                </a:solidFill>
                <a:latin typeface="Arial"/>
              </a:rPr>
              <a:t>situés</a:t>
            </a:r>
            <a:r>
              <a:rPr lang="en-US" sz="1800" dirty="0">
                <a:solidFill>
                  <a:srgbClr val="000000"/>
                </a:solidFill>
                <a:latin typeface="Arial"/>
              </a:rPr>
              <a:t> sous </a:t>
            </a:r>
            <a:r>
              <a:rPr lang="en-US" sz="1800" dirty="0" err="1">
                <a:solidFill>
                  <a:srgbClr val="000000"/>
                </a:solidFill>
                <a:latin typeface="Arial"/>
              </a:rPr>
              <a:t>l’écran</a:t>
            </a:r>
            <a:r>
              <a:rPr lang="en-US" sz="1800" dirty="0">
                <a:solidFill>
                  <a:srgbClr val="000000"/>
                </a:solidFill>
                <a:latin typeface="Arial"/>
              </a:rPr>
              <a:t> de </a:t>
            </a:r>
            <a:r>
              <a:rPr lang="en-US" sz="1800" dirty="0" err="1">
                <a:solidFill>
                  <a:srgbClr val="000000"/>
                </a:solidFill>
                <a:latin typeface="Arial"/>
              </a:rPr>
              <a:t>l’oscilloscope</a:t>
            </a:r>
            <a:r>
              <a:rPr lang="en-US" sz="1800" dirty="0">
                <a:solidFill>
                  <a:srgbClr val="000000"/>
                </a:solidFill>
                <a:latin typeface="Arial"/>
              </a:rPr>
              <a:t>. La </a:t>
            </a:r>
            <a:r>
              <a:rPr lang="en-US" sz="1800" dirty="0" err="1">
                <a:solidFill>
                  <a:srgbClr val="000000"/>
                </a:solidFill>
                <a:latin typeface="Arial"/>
              </a:rPr>
              <a:t>fonction</a:t>
            </a:r>
            <a:r>
              <a:rPr lang="en-US" sz="1800" dirty="0">
                <a:solidFill>
                  <a:srgbClr val="000000"/>
                </a:solidFill>
                <a:latin typeface="Arial"/>
              </a:rPr>
              <a:t> de </a:t>
            </a:r>
            <a:r>
              <a:rPr lang="en-US" sz="1800" dirty="0" err="1">
                <a:solidFill>
                  <a:srgbClr val="000000"/>
                </a:solidFill>
                <a:latin typeface="Arial"/>
              </a:rPr>
              <a:t>ces</a:t>
            </a:r>
            <a:r>
              <a:rPr lang="en-US" sz="1800" dirty="0">
                <a:solidFill>
                  <a:srgbClr val="000000"/>
                </a:solidFill>
                <a:latin typeface="Arial"/>
              </a:rPr>
              <a:t> touches change </a:t>
            </a:r>
            <a:r>
              <a:rPr lang="en-US" sz="1800" dirty="0" err="1">
                <a:solidFill>
                  <a:srgbClr val="000000"/>
                </a:solidFill>
                <a:latin typeface="Arial"/>
              </a:rPr>
              <a:t>suivant</a:t>
            </a:r>
            <a:r>
              <a:rPr lang="en-US" sz="1800" dirty="0">
                <a:solidFill>
                  <a:srgbClr val="000000"/>
                </a:solidFill>
                <a:latin typeface="Arial"/>
              </a:rPr>
              <a:t> le menu </a:t>
            </a:r>
            <a:r>
              <a:rPr lang="en-US" sz="1800" dirty="0" err="1">
                <a:solidFill>
                  <a:srgbClr val="000000"/>
                </a:solidFill>
                <a:latin typeface="Arial"/>
              </a:rPr>
              <a:t>sélectionné</a:t>
            </a:r>
            <a:r>
              <a:rPr lang="en-US" sz="1800" dirty="0">
                <a:solidFill>
                  <a:srgbClr val="000000"/>
                </a:solidFill>
                <a:latin typeface="Arial"/>
              </a:rPr>
              <a:t>.</a:t>
            </a:r>
          </a:p>
          <a:p>
            <a:pPr>
              <a:spcBef>
                <a:spcPts val="0"/>
              </a:spcBef>
              <a:spcAft>
                <a:spcPts val="1000"/>
              </a:spcAft>
            </a:pPr>
            <a:endParaRPr lang="en-US" sz="1800" dirty="0"/>
          </a:p>
          <a:p>
            <a:pPr>
              <a:spcBef>
                <a:spcPts val="0"/>
              </a:spcBef>
              <a:spcAft>
                <a:spcPts val="1000"/>
              </a:spcAft>
            </a:pPr>
            <a:endParaRPr lang="en-US" sz="1800" dirty="0"/>
          </a:p>
          <a:p>
            <a:pPr>
              <a:spcBef>
                <a:spcPts val="0"/>
              </a:spcBef>
              <a:spcAft>
                <a:spcPts val="1000"/>
              </a:spcAft>
            </a:pPr>
            <a:endParaRPr lang="en-US" sz="1800" dirty="0"/>
          </a:p>
          <a:p>
            <a:pPr>
              <a:spcBef>
                <a:spcPts val="0"/>
              </a:spcBef>
              <a:spcAft>
                <a:spcPts val="200"/>
              </a:spcAft>
            </a:pPr>
            <a:endParaRPr lang="en-US" sz="1800" dirty="0"/>
          </a:p>
          <a:p>
            <a:pPr>
              <a:spcBef>
                <a:spcPts val="0"/>
              </a:spcBef>
              <a:spcAft>
                <a:spcPts val="200"/>
              </a:spcAft>
            </a:pPr>
            <a:r>
              <a:rPr lang="en-US" sz="1800" dirty="0">
                <a:solidFill>
                  <a:srgbClr val="000000"/>
                </a:solidFill>
                <a:latin typeface="Arial"/>
              </a:rPr>
              <a:t>La </a:t>
            </a:r>
            <a:r>
              <a:rPr lang="en-US" sz="1800" dirty="0" err="1">
                <a:solidFill>
                  <a:srgbClr val="000000"/>
                </a:solidFill>
                <a:latin typeface="Arial"/>
              </a:rPr>
              <a:t>présence</a:t>
            </a:r>
            <a:r>
              <a:rPr lang="en-US" sz="1800" dirty="0">
                <a:solidFill>
                  <a:srgbClr val="000000"/>
                </a:solidFill>
                <a:latin typeface="Arial"/>
              </a:rPr>
              <a:t> de la </a:t>
            </a:r>
            <a:r>
              <a:rPr lang="en-US" sz="1800" dirty="0" err="1">
                <a:solidFill>
                  <a:srgbClr val="000000"/>
                </a:solidFill>
                <a:latin typeface="Arial"/>
              </a:rPr>
              <a:t>flèche</a:t>
            </a:r>
            <a:r>
              <a:rPr lang="en-US" sz="1800" dirty="0">
                <a:solidFill>
                  <a:srgbClr val="000000"/>
                </a:solidFill>
                <a:latin typeface="Arial"/>
              </a:rPr>
              <a:t> (      ) </a:t>
            </a:r>
            <a:r>
              <a:rPr lang="en-US" sz="1800" dirty="0" err="1">
                <a:solidFill>
                  <a:srgbClr val="000000"/>
                </a:solidFill>
                <a:latin typeface="Arial"/>
              </a:rPr>
              <a:t>verte</a:t>
            </a:r>
            <a:r>
              <a:rPr lang="en-US" sz="1800" dirty="0">
                <a:solidFill>
                  <a:srgbClr val="000000"/>
                </a:solidFill>
                <a:latin typeface="Arial"/>
              </a:rPr>
              <a:t> </a:t>
            </a:r>
            <a:r>
              <a:rPr lang="en-US" sz="1800" dirty="0" err="1">
                <a:solidFill>
                  <a:srgbClr val="000000"/>
                </a:solidFill>
                <a:latin typeface="Arial"/>
              </a:rPr>
              <a:t>sur</a:t>
            </a:r>
            <a:r>
              <a:rPr lang="en-US" sz="1800" dirty="0">
                <a:solidFill>
                  <a:srgbClr val="000000"/>
                </a:solidFill>
                <a:latin typeface="Arial"/>
              </a:rPr>
              <a:t> </a:t>
            </a:r>
            <a:r>
              <a:rPr lang="en-US" sz="1800" dirty="0" err="1">
                <a:solidFill>
                  <a:srgbClr val="000000"/>
                </a:solidFill>
                <a:latin typeface="Arial"/>
              </a:rPr>
              <a:t>une</a:t>
            </a:r>
            <a:r>
              <a:rPr lang="en-US" sz="1800" dirty="0">
                <a:solidFill>
                  <a:srgbClr val="000000"/>
                </a:solidFill>
                <a:latin typeface="Arial"/>
              </a:rPr>
              <a:t> </a:t>
            </a:r>
            <a:r>
              <a:rPr lang="en-US" sz="1800" dirty="0" err="1">
                <a:solidFill>
                  <a:srgbClr val="000000"/>
                </a:solidFill>
                <a:latin typeface="Arial"/>
              </a:rPr>
              <a:t>touche</a:t>
            </a:r>
            <a:r>
              <a:rPr lang="en-US" sz="1800" dirty="0">
                <a:solidFill>
                  <a:srgbClr val="000000"/>
                </a:solidFill>
                <a:latin typeface="Arial"/>
              </a:rPr>
              <a:t> de </a:t>
            </a:r>
            <a:r>
              <a:rPr lang="en-US" sz="1800" dirty="0" err="1">
                <a:solidFill>
                  <a:srgbClr val="000000"/>
                </a:solidFill>
                <a:latin typeface="Arial"/>
              </a:rPr>
              <a:t>fonction</a:t>
            </a:r>
            <a:endParaRPr lang="en-US" sz="1800" dirty="0">
              <a:solidFill>
                <a:srgbClr val="000000"/>
              </a:solidFill>
              <a:latin typeface="Arial"/>
            </a:endParaRPr>
          </a:p>
          <a:p>
            <a:pPr>
              <a:spcBef>
                <a:spcPts val="0"/>
              </a:spcBef>
              <a:spcAft>
                <a:spcPts val="200"/>
              </a:spcAft>
            </a:pPr>
            <a:r>
              <a:rPr lang="en-US" sz="1800" dirty="0" err="1">
                <a:solidFill>
                  <a:srgbClr val="000000"/>
                </a:solidFill>
                <a:latin typeface="Arial"/>
              </a:rPr>
              <a:t>indique</a:t>
            </a:r>
            <a:r>
              <a:rPr lang="en-US" sz="1800" dirty="0">
                <a:solidFill>
                  <a:srgbClr val="000000"/>
                </a:solidFill>
                <a:latin typeface="Arial"/>
              </a:rPr>
              <a:t> </a:t>
            </a:r>
            <a:r>
              <a:rPr lang="en-US" sz="1800" dirty="0" err="1">
                <a:solidFill>
                  <a:srgbClr val="000000"/>
                </a:solidFill>
                <a:latin typeface="Arial"/>
              </a:rPr>
              <a:t>que</a:t>
            </a:r>
            <a:r>
              <a:rPr lang="en-US" sz="1800" dirty="0">
                <a:solidFill>
                  <a:srgbClr val="000000"/>
                </a:solidFill>
                <a:latin typeface="Arial"/>
              </a:rPr>
              <a:t> le </a:t>
            </a:r>
            <a:r>
              <a:rPr lang="en-US" sz="1800" dirty="0" err="1">
                <a:solidFill>
                  <a:srgbClr val="000000"/>
                </a:solidFill>
                <a:latin typeface="Arial"/>
              </a:rPr>
              <a:t>bouton</a:t>
            </a:r>
            <a:r>
              <a:rPr lang="en-US" sz="1800" dirty="0">
                <a:solidFill>
                  <a:srgbClr val="000000"/>
                </a:solidFill>
                <a:latin typeface="Arial"/>
              </a:rPr>
              <a:t> « </a:t>
            </a:r>
            <a:r>
              <a:rPr lang="en-US" sz="1800" b="1" dirty="0">
                <a:solidFill>
                  <a:srgbClr val="000000"/>
                </a:solidFill>
                <a:latin typeface="Arial"/>
              </a:rPr>
              <a:t>Entry</a:t>
            </a:r>
            <a:r>
              <a:rPr lang="en-US" sz="1800" dirty="0">
                <a:solidFill>
                  <a:srgbClr val="000000"/>
                </a:solidFill>
              </a:rPr>
              <a:t> » </a:t>
            </a:r>
            <a:r>
              <a:rPr lang="en-US" sz="1800" dirty="0">
                <a:solidFill>
                  <a:srgbClr val="000000"/>
                </a:solidFill>
                <a:latin typeface="Arial"/>
              </a:rPr>
              <a:t>polyvalent </a:t>
            </a:r>
            <a:r>
              <a:rPr lang="en-US" sz="1800" dirty="0" err="1">
                <a:solidFill>
                  <a:srgbClr val="000000"/>
                </a:solidFill>
                <a:latin typeface="Arial"/>
              </a:rPr>
              <a:t>contrôle</a:t>
            </a:r>
            <a:r>
              <a:rPr lang="en-US" sz="1800" dirty="0">
                <a:solidFill>
                  <a:srgbClr val="000000"/>
                </a:solidFill>
                <a:latin typeface="Arial"/>
              </a:rPr>
              <a:t> </a:t>
            </a:r>
            <a:r>
              <a:rPr lang="en-US" sz="1800" dirty="0" err="1">
                <a:solidFill>
                  <a:srgbClr val="000000"/>
                </a:solidFill>
                <a:latin typeface="Arial"/>
              </a:rPr>
              <a:t>cette</a:t>
            </a:r>
            <a:r>
              <a:rPr lang="en-US" sz="1800" dirty="0">
                <a:solidFill>
                  <a:srgbClr val="000000"/>
                </a:solidFill>
                <a:latin typeface="Arial"/>
              </a:rPr>
              <a:t> </a:t>
            </a:r>
            <a:r>
              <a:rPr lang="en-US" sz="1800" dirty="0" err="1">
                <a:solidFill>
                  <a:srgbClr val="000000"/>
                </a:solidFill>
                <a:latin typeface="Arial"/>
              </a:rPr>
              <a:t>sélection</a:t>
            </a:r>
            <a:endParaRPr lang="en-US" sz="1800" dirty="0">
              <a:solidFill>
                <a:srgbClr val="000000"/>
              </a:solidFill>
              <a:latin typeface="Arial"/>
            </a:endParaRPr>
          </a:p>
          <a:p>
            <a:pPr>
              <a:spcBef>
                <a:spcPts val="0"/>
              </a:spcBef>
              <a:spcAft>
                <a:spcPts val="200"/>
              </a:spcAft>
            </a:pPr>
            <a:r>
              <a:rPr lang="en-US" sz="1800" dirty="0" err="1">
                <a:solidFill>
                  <a:srgbClr val="000000"/>
                </a:solidFill>
                <a:latin typeface="Arial"/>
              </a:rPr>
              <a:t>ou</a:t>
            </a:r>
            <a:r>
              <a:rPr lang="en-US" sz="1800" dirty="0">
                <a:solidFill>
                  <a:srgbClr val="000000"/>
                </a:solidFill>
                <a:latin typeface="Arial"/>
              </a:rPr>
              <a:t> variable. </a:t>
            </a:r>
          </a:p>
        </p:txBody>
      </p:sp>
      <p:pic>
        <p:nvPicPr>
          <p:cNvPr id="56324" name="Picture 4"/>
          <p:cNvPicPr>
            <a:picLocks noChangeAspect="1" noChangeArrowheads="1"/>
          </p:cNvPicPr>
          <p:nvPr/>
        </p:nvPicPr>
        <p:blipFill>
          <a:blip r:embed="rId3" cstate="screen"/>
          <a:srcRect/>
          <a:stretch>
            <a:fillRect/>
          </a:stretch>
        </p:blipFill>
        <p:spPr bwMode="auto">
          <a:xfrm>
            <a:off x="4106333" y="1634068"/>
            <a:ext cx="857250" cy="533400"/>
          </a:xfrm>
          <a:prstGeom prst="rect">
            <a:avLst/>
          </a:prstGeom>
          <a:noFill/>
          <a:ln w="9525">
            <a:noFill/>
            <a:miter lim="800000"/>
            <a:headEnd/>
            <a:tailEnd/>
          </a:ln>
        </p:spPr>
      </p:pic>
      <p:pic>
        <p:nvPicPr>
          <p:cNvPr id="9" name="Picture 8" descr="Agilent_192832.tif"/>
          <p:cNvPicPr>
            <a:picLocks noChangeAspect="1"/>
          </p:cNvPicPr>
          <p:nvPr/>
        </p:nvPicPr>
        <p:blipFill>
          <a:blip r:embed="rId4" cstate="screen"/>
          <a:srcRect/>
          <a:stretch>
            <a:fillRect/>
          </a:stretch>
        </p:blipFill>
        <p:spPr>
          <a:xfrm>
            <a:off x="1676400" y="3292958"/>
            <a:ext cx="4343400" cy="915437"/>
          </a:xfrm>
          <a:prstGeom prst="rect">
            <a:avLst/>
          </a:prstGeom>
        </p:spPr>
      </p:pic>
      <p:pic>
        <p:nvPicPr>
          <p:cNvPr id="10" name="Picture 9" descr="sym_entk.wmf"/>
          <p:cNvPicPr>
            <a:picLocks noChangeAspect="1"/>
          </p:cNvPicPr>
          <p:nvPr/>
        </p:nvPicPr>
        <p:blipFill>
          <a:blip r:embed="rId5" cstate="screen"/>
          <a:stretch>
            <a:fillRect/>
          </a:stretch>
        </p:blipFill>
        <p:spPr>
          <a:xfrm>
            <a:off x="3584781" y="4828025"/>
            <a:ext cx="298038" cy="253594"/>
          </a:xfrm>
          <a:prstGeom prst="rect">
            <a:avLst/>
          </a:prstGeom>
        </p:spPr>
      </p:pic>
      <p:pic>
        <p:nvPicPr>
          <p:cNvPr id="11" name="Picture 10" descr="Entry Knob.TIF"/>
          <p:cNvPicPr>
            <a:picLocks noChangeAspect="1"/>
          </p:cNvPicPr>
          <p:nvPr/>
        </p:nvPicPr>
        <p:blipFill>
          <a:blip r:embed="rId6" cstate="screen"/>
          <a:srcRect/>
          <a:stretch>
            <a:fillRect/>
          </a:stretch>
        </p:blipFill>
        <p:spPr>
          <a:xfrm>
            <a:off x="7717589" y="4298701"/>
            <a:ext cx="789274" cy="1428750"/>
          </a:xfrm>
          <a:prstGeom prst="rect">
            <a:avLst/>
          </a:prstGeom>
        </p:spPr>
      </p:pic>
      <p:sp>
        <p:nvSpPr>
          <p:cNvPr id="12" name="TextBox 11"/>
          <p:cNvSpPr txBox="1"/>
          <p:nvPr/>
        </p:nvSpPr>
        <p:spPr>
          <a:xfrm>
            <a:off x="6553200" y="3826358"/>
            <a:ext cx="2174763" cy="584775"/>
          </a:xfrm>
          <a:prstGeom prst="rect">
            <a:avLst/>
          </a:prstGeom>
          <a:noFill/>
        </p:spPr>
        <p:txBody>
          <a:bodyPr wrap="none" rtlCol="0">
            <a:spAutoFit/>
          </a:bodyPr>
          <a:lstStyle/>
          <a:p>
            <a:r>
              <a:rPr lang="en-US" sz="1600" b="1" dirty="0"/>
              <a:t>Touches de </a:t>
            </a:r>
            <a:r>
              <a:rPr lang="en-US" sz="1600" b="1" dirty="0" err="1"/>
              <a:t>fonction</a:t>
            </a:r>
            <a:endParaRPr lang="en-US" sz="1600" b="1" dirty="0"/>
          </a:p>
          <a:p>
            <a:endParaRPr lang="en-US" sz="1600" b="1" dirty="0">
              <a:solidFill>
                <a:prstClr val="black"/>
              </a:solidFill>
            </a:endParaRPr>
          </a:p>
        </p:txBody>
      </p:sp>
      <p:sp>
        <p:nvSpPr>
          <p:cNvPr id="13" name="TextBox 12"/>
          <p:cNvSpPr txBox="1"/>
          <p:nvPr/>
        </p:nvSpPr>
        <p:spPr>
          <a:xfrm>
            <a:off x="6553200" y="3267558"/>
            <a:ext cx="2133918" cy="584775"/>
          </a:xfrm>
          <a:prstGeom prst="rect">
            <a:avLst/>
          </a:prstGeom>
          <a:noFill/>
        </p:spPr>
        <p:txBody>
          <a:bodyPr wrap="none" rtlCol="0">
            <a:spAutoFit/>
          </a:bodyPr>
          <a:lstStyle/>
          <a:p>
            <a:r>
              <a:rPr lang="en-US" sz="1600" b="1" dirty="0" err="1"/>
              <a:t>Libellés</a:t>
            </a:r>
            <a:r>
              <a:rPr lang="en-US" sz="1600" b="1" dirty="0"/>
              <a:t> des </a:t>
            </a:r>
            <a:br>
              <a:rPr lang="en-US" sz="1600" b="1" dirty="0"/>
            </a:br>
            <a:r>
              <a:rPr lang="en-US" sz="1600" b="1" dirty="0"/>
              <a:t>touches de </a:t>
            </a:r>
            <a:r>
              <a:rPr lang="en-US" sz="1600" b="1" dirty="0" err="1"/>
              <a:t>fonction</a:t>
            </a:r>
            <a:endParaRPr lang="en-US" sz="1600" b="1" dirty="0"/>
          </a:p>
        </p:txBody>
      </p:sp>
      <p:cxnSp>
        <p:nvCxnSpPr>
          <p:cNvPr id="15" name="Straight Arrow Connector 14"/>
          <p:cNvCxnSpPr/>
          <p:nvPr/>
        </p:nvCxnSpPr>
        <p:spPr bwMode="auto">
          <a:xfrm rot="10800000">
            <a:off x="6057900" y="4016858"/>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6057901" y="343107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8" name="TextBox 17"/>
          <p:cNvSpPr txBox="1"/>
          <p:nvPr/>
        </p:nvSpPr>
        <p:spPr>
          <a:xfrm>
            <a:off x="7467600" y="5715000"/>
            <a:ext cx="1483098" cy="338554"/>
          </a:xfrm>
          <a:prstGeom prst="rect">
            <a:avLst/>
          </a:prstGeom>
          <a:noFill/>
        </p:spPr>
        <p:txBody>
          <a:bodyPr wrap="none" rtlCol="0">
            <a:spAutoFit/>
          </a:bodyPr>
          <a:lstStyle/>
          <a:p>
            <a:r>
              <a:rPr lang="en-US" sz="1600" b="1" dirty="0" err="1"/>
              <a:t>Bouton</a:t>
            </a:r>
            <a:r>
              <a:rPr lang="en-US" sz="1600" b="1" dirty="0"/>
              <a:t> Entry</a:t>
            </a:r>
          </a:p>
        </p:txBody>
      </p:sp>
      <p:cxnSp>
        <p:nvCxnSpPr>
          <p:cNvPr id="20" name="Elbow Connector 19"/>
          <p:cNvCxnSpPr/>
          <p:nvPr/>
        </p:nvCxnSpPr>
        <p:spPr bwMode="auto">
          <a:xfrm rot="10800000">
            <a:off x="1600200" y="3445358"/>
            <a:ext cx="3200400" cy="1143000"/>
          </a:xfrm>
          <a:prstGeom prst="bentConnector3">
            <a:avLst>
              <a:gd name="adj1" fmla="val 123016"/>
            </a:avLst>
          </a:prstGeom>
          <a:solidFill>
            <a:schemeClr val="accent1"/>
          </a:solidFill>
          <a:ln w="25400" cap="flat" cmpd="sng" algn="ctr">
            <a:solidFill>
              <a:srgbClr val="C00000"/>
            </a:solidFill>
            <a:prstDash val="solid"/>
            <a:round/>
            <a:headEnd type="none" w="med" len="med"/>
            <a:tailEnd type="arrow"/>
          </a:ln>
          <a:effectLst/>
        </p:spPr>
      </p:cxnSp>
      <p:cxnSp>
        <p:nvCxnSpPr>
          <p:cNvPr id="42" name="Straight Connector 41"/>
          <p:cNvCxnSpPr/>
          <p:nvPr/>
        </p:nvCxnSpPr>
        <p:spPr bwMode="auto">
          <a:xfrm rot="5400000" flipH="1" flipV="1">
            <a:off x="3619500" y="4704246"/>
            <a:ext cx="22860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44" name="Straight Arrow Connector 43"/>
          <p:cNvCxnSpPr/>
          <p:nvPr/>
        </p:nvCxnSpPr>
        <p:spPr bwMode="auto">
          <a:xfrm>
            <a:off x="4800600" y="4588358"/>
            <a:ext cx="2791667" cy="1588"/>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26</a:t>
            </a:fld>
            <a:endParaRPr lang="en-US" dirty="0"/>
          </a:p>
        </p:txBody>
      </p:sp>
    </p:spTree>
    <p:extLst>
      <p:ext uri="{BB962C8B-B14F-4D97-AF65-F5344CB8AC3E}">
        <p14:creationId xmlns:p14="http://schemas.microsoft.com/office/powerpoint/2010/main" val="2712065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1948964"/>
            <a:ext cx="4114799" cy="3970318"/>
          </a:xfrm>
          <a:prstGeom prst="rect">
            <a:avLst/>
          </a:prstGeom>
          <a:noFill/>
        </p:spPr>
        <p:txBody>
          <a:bodyPr wrap="square" lIns="0" rtlCol="0">
            <a:spAutoFit/>
          </a:bodyPr>
          <a:lstStyle/>
          <a:p>
            <a:pPr marL="457200" indent="-457200">
              <a:buFont typeface="+mj-lt"/>
              <a:buAutoNum type="arabicPeriod"/>
            </a:pPr>
            <a:r>
              <a:rPr lang="en-US" dirty="0" err="1"/>
              <a:t>Connectez</a:t>
            </a:r>
            <a:r>
              <a:rPr lang="en-US" dirty="0"/>
              <a:t> </a:t>
            </a:r>
            <a:r>
              <a:rPr lang="en-US" dirty="0" err="1"/>
              <a:t>une</a:t>
            </a:r>
            <a:r>
              <a:rPr lang="en-US" dirty="0"/>
              <a:t> </a:t>
            </a:r>
            <a:r>
              <a:rPr lang="en-US" dirty="0" err="1"/>
              <a:t>sonde</a:t>
            </a:r>
            <a:r>
              <a:rPr lang="en-US" dirty="0"/>
              <a:t> entre le </a:t>
            </a:r>
            <a:r>
              <a:rPr lang="en-US" dirty="0" err="1"/>
              <a:t>connecteur</a:t>
            </a:r>
            <a:r>
              <a:rPr lang="en-US" dirty="0"/>
              <a:t> BNC </a:t>
            </a:r>
            <a:r>
              <a:rPr lang="en-US" dirty="0" err="1"/>
              <a:t>d’entrée</a:t>
            </a:r>
            <a:r>
              <a:rPr lang="en-US" dirty="0"/>
              <a:t> de la </a:t>
            </a:r>
            <a:r>
              <a:rPr lang="en-US" dirty="0" err="1"/>
              <a:t>voie</a:t>
            </a:r>
            <a:r>
              <a:rPr lang="en-US" dirty="0"/>
              <a:t> 1 de </a:t>
            </a:r>
            <a:r>
              <a:rPr lang="en-US" dirty="0" err="1"/>
              <a:t>l’oscilloscope</a:t>
            </a:r>
            <a:r>
              <a:rPr lang="en-US" dirty="0"/>
              <a:t> et la borne </a:t>
            </a:r>
            <a:r>
              <a:rPr lang="cs-CZ" dirty="0"/>
              <a:t>« </a:t>
            </a:r>
            <a:r>
              <a:rPr lang="en-US" dirty="0"/>
              <a:t>Demo1</a:t>
            </a:r>
            <a:r>
              <a:rPr lang="en-US" dirty="0">
                <a:solidFill>
                  <a:srgbClr val="000000"/>
                </a:solidFill>
              </a:rPr>
              <a:t> »</a:t>
            </a:r>
            <a:r>
              <a:rPr lang="en-US" dirty="0"/>
              <a:t>.</a:t>
            </a:r>
          </a:p>
          <a:p>
            <a:pPr marL="457200" indent="-457200">
              <a:buFont typeface="+mj-lt"/>
              <a:buAutoNum type="arabicPeriod"/>
            </a:pPr>
            <a:r>
              <a:rPr lang="en-US" dirty="0" err="1"/>
              <a:t>Connectez</a:t>
            </a:r>
            <a:r>
              <a:rPr lang="en-US" dirty="0"/>
              <a:t> </a:t>
            </a:r>
            <a:r>
              <a:rPr lang="en-US" dirty="0" err="1"/>
              <a:t>une</a:t>
            </a:r>
            <a:r>
              <a:rPr lang="en-US" dirty="0"/>
              <a:t> </a:t>
            </a:r>
            <a:r>
              <a:rPr lang="en-US" dirty="0" err="1"/>
              <a:t>autre</a:t>
            </a:r>
            <a:r>
              <a:rPr lang="en-US" dirty="0"/>
              <a:t> </a:t>
            </a:r>
            <a:r>
              <a:rPr lang="en-US" dirty="0" err="1"/>
              <a:t>sonde</a:t>
            </a:r>
            <a:r>
              <a:rPr lang="en-US" dirty="0"/>
              <a:t> entre le </a:t>
            </a:r>
            <a:r>
              <a:rPr lang="en-US" dirty="0" err="1"/>
              <a:t>connecteur</a:t>
            </a:r>
            <a:r>
              <a:rPr lang="en-US" dirty="0"/>
              <a:t> BNC </a:t>
            </a:r>
            <a:r>
              <a:rPr lang="en-US" dirty="0" err="1"/>
              <a:t>d’entrée</a:t>
            </a:r>
            <a:r>
              <a:rPr lang="en-US" dirty="0"/>
              <a:t> de la </a:t>
            </a:r>
            <a:r>
              <a:rPr lang="en-US" dirty="0" err="1"/>
              <a:t>voie</a:t>
            </a:r>
            <a:r>
              <a:rPr lang="en-US" dirty="0"/>
              <a:t> 2 de </a:t>
            </a:r>
            <a:r>
              <a:rPr lang="en-US" dirty="0" err="1"/>
              <a:t>l’oscilloscope</a:t>
            </a:r>
            <a:r>
              <a:rPr lang="en-US" dirty="0"/>
              <a:t> et la borne </a:t>
            </a:r>
            <a:r>
              <a:rPr lang="cs-CZ" dirty="0"/>
              <a:t>« </a:t>
            </a:r>
            <a:r>
              <a:rPr lang="en-US" dirty="0"/>
              <a:t>Demo2</a:t>
            </a:r>
            <a:r>
              <a:rPr lang="en-US" dirty="0">
                <a:solidFill>
                  <a:srgbClr val="000000"/>
                </a:solidFill>
              </a:rPr>
              <a:t> »</a:t>
            </a:r>
            <a:r>
              <a:rPr lang="en-US" dirty="0"/>
              <a:t>.</a:t>
            </a:r>
          </a:p>
          <a:p>
            <a:pPr marL="457200" indent="-457200">
              <a:buFont typeface="+mj-lt"/>
              <a:buAutoNum type="arabicPeriod"/>
            </a:pPr>
            <a:r>
              <a:rPr lang="en-US" dirty="0" err="1"/>
              <a:t>Connectez</a:t>
            </a:r>
            <a:r>
              <a:rPr lang="en-US" dirty="0"/>
              <a:t> les </a:t>
            </a:r>
            <a:r>
              <a:rPr lang="en-US" dirty="0" err="1"/>
              <a:t>deux</a:t>
            </a:r>
            <a:r>
              <a:rPr lang="en-US" dirty="0"/>
              <a:t> </a:t>
            </a:r>
            <a:r>
              <a:rPr lang="en-US" dirty="0" err="1"/>
              <a:t>pinces</a:t>
            </a:r>
            <a:r>
              <a:rPr lang="en-US" dirty="0"/>
              <a:t> de </a:t>
            </a:r>
            <a:r>
              <a:rPr lang="en-US" dirty="0" err="1"/>
              <a:t>terre</a:t>
            </a:r>
            <a:r>
              <a:rPr lang="en-US" dirty="0"/>
              <a:t> de la </a:t>
            </a:r>
            <a:r>
              <a:rPr lang="en-US" dirty="0" err="1"/>
              <a:t>sonde</a:t>
            </a:r>
            <a:r>
              <a:rPr lang="en-US" dirty="0"/>
              <a:t> à la borne de </a:t>
            </a:r>
            <a:r>
              <a:rPr lang="en-US" dirty="0" err="1"/>
              <a:t>terre</a:t>
            </a:r>
            <a:r>
              <a:rPr lang="en-US" dirty="0"/>
              <a:t> </a:t>
            </a:r>
            <a:r>
              <a:rPr lang="en-US" dirty="0" err="1"/>
              <a:t>centrale</a:t>
            </a:r>
            <a:r>
              <a:rPr lang="en-US" dirty="0"/>
              <a:t>.</a:t>
            </a:r>
          </a:p>
          <a:p>
            <a:pPr marL="457200" indent="-457200">
              <a:buFont typeface="+mj-lt"/>
              <a:buAutoNum type="arabicPeriod"/>
            </a:pPr>
            <a:r>
              <a:rPr lang="en-US" dirty="0" err="1"/>
              <a:t>Appuyez</a:t>
            </a:r>
            <a:r>
              <a:rPr lang="en-US" dirty="0"/>
              <a:t> </a:t>
            </a:r>
            <a:r>
              <a:rPr lang="en-US" dirty="0" err="1"/>
              <a:t>sur</a:t>
            </a:r>
            <a:r>
              <a:rPr lang="en-US" dirty="0"/>
              <a:t> la </a:t>
            </a:r>
            <a:r>
              <a:rPr lang="en-US" dirty="0" err="1"/>
              <a:t>touche</a:t>
            </a:r>
            <a:r>
              <a:rPr lang="en-US" dirty="0"/>
              <a:t> </a:t>
            </a:r>
            <a:r>
              <a:rPr lang="cs-CZ" dirty="0"/>
              <a:t>« </a:t>
            </a:r>
            <a:r>
              <a:rPr lang="en-US" b="1" dirty="0"/>
              <a:t>[Help]</a:t>
            </a:r>
            <a:r>
              <a:rPr lang="en-US" dirty="0"/>
              <a:t> Aide</a:t>
            </a:r>
            <a:r>
              <a:rPr lang="en-US" dirty="0">
                <a:solidFill>
                  <a:srgbClr val="000000"/>
                </a:solidFill>
              </a:rPr>
              <a:t> »</a:t>
            </a:r>
            <a:r>
              <a:rPr lang="en-US" dirty="0"/>
              <a:t>, </a:t>
            </a:r>
            <a:r>
              <a:rPr lang="en-US" dirty="0" err="1"/>
              <a:t>puis</a:t>
            </a:r>
            <a:r>
              <a:rPr lang="en-US" dirty="0"/>
              <a:t> </a:t>
            </a:r>
            <a:r>
              <a:rPr lang="en-US" dirty="0" err="1"/>
              <a:t>sur</a:t>
            </a:r>
            <a:r>
              <a:rPr lang="en-US" dirty="0"/>
              <a:t> la </a:t>
            </a:r>
            <a:r>
              <a:rPr lang="en-US" dirty="0" err="1"/>
              <a:t>touche</a:t>
            </a:r>
            <a:r>
              <a:rPr lang="en-US" dirty="0"/>
              <a:t> de </a:t>
            </a:r>
            <a:r>
              <a:rPr lang="en-US" dirty="0" err="1"/>
              <a:t>fonction</a:t>
            </a:r>
            <a:r>
              <a:rPr lang="en-US" dirty="0"/>
              <a:t> </a:t>
            </a:r>
            <a:r>
              <a:rPr lang="en-US" b="1" dirty="0" err="1"/>
              <a:t>Signaux</a:t>
            </a:r>
            <a:r>
              <a:rPr lang="en-US" b="1" dirty="0"/>
              <a:t> </a:t>
            </a:r>
            <a:r>
              <a:rPr lang="en-US" b="1" dirty="0" err="1"/>
              <a:t>démo</a:t>
            </a:r>
            <a:r>
              <a:rPr lang="en-US" dirty="0"/>
              <a:t>.</a:t>
            </a:r>
          </a:p>
        </p:txBody>
      </p:sp>
      <p:sp>
        <p:nvSpPr>
          <p:cNvPr id="162818" name="Rectangle 2"/>
          <p:cNvSpPr>
            <a:spLocks noGrp="1" noChangeArrowheads="1"/>
          </p:cNvSpPr>
          <p:nvPr>
            <p:ph type="title"/>
          </p:nvPr>
        </p:nvSpPr>
        <p:spPr/>
        <p:txBody>
          <a:bodyPr/>
          <a:lstStyle/>
          <a:p>
            <a:r>
              <a:rPr lang="fr-FR" dirty="0"/>
              <a:t>Accès aux signaux de démonstration intégrés</a:t>
            </a:r>
            <a:endParaRPr lang="en-US" dirty="0"/>
          </a:p>
        </p:txBody>
      </p:sp>
      <p:sp>
        <p:nvSpPr>
          <p:cNvPr id="162819" name="Rectangle 3"/>
          <p:cNvSpPr>
            <a:spLocks noGrp="1" noChangeArrowheads="1"/>
          </p:cNvSpPr>
          <p:nvPr>
            <p:ph type="body" sz="quarter" idx="13"/>
          </p:nvPr>
        </p:nvSpPr>
        <p:spPr>
          <a:xfrm>
            <a:off x="762000" y="838200"/>
            <a:ext cx="7239000" cy="914400"/>
          </a:xfrm>
        </p:spPr>
        <p:txBody>
          <a:bodyPr/>
          <a:lstStyle/>
          <a:p>
            <a:pPr algn="ctr">
              <a:spcAft>
                <a:spcPts val="1000"/>
              </a:spcAft>
              <a:buClr>
                <a:schemeClr val="accent1"/>
              </a:buClr>
            </a:pPr>
            <a:r>
              <a:rPr lang="fr-FR" sz="2000" b="1" i="1" dirty="0"/>
              <a:t>La plupart des oscilloscopes de laboratoire série 2000 ou 3000 X </a:t>
            </a:r>
            <a:r>
              <a:rPr lang="fr-FR" sz="2000" b="1" i="1" dirty="0" smtClean="0"/>
              <a:t>d’</a:t>
            </a:r>
            <a:r>
              <a:rPr lang="fr-FR" sz="2000" b="1" i="1" dirty="0" err="1" smtClean="0"/>
              <a:t>Keysight</a:t>
            </a:r>
            <a:r>
              <a:rPr lang="fr-FR" sz="2000" b="1" i="1" dirty="0" smtClean="0"/>
              <a:t> </a:t>
            </a:r>
            <a:r>
              <a:rPr lang="fr-FR" sz="2000" b="1" i="1" dirty="0"/>
              <a:t>intègrent un éventail de signaux de démonstration s’ils sont utilisés sous licence avec l’option Kit de formation DSOXEDK. </a:t>
            </a:r>
          </a:p>
        </p:txBody>
      </p:sp>
      <p:sp>
        <p:nvSpPr>
          <p:cNvPr id="24" name="TextBox 23"/>
          <p:cNvSpPr txBox="1"/>
          <p:nvPr/>
        </p:nvSpPr>
        <p:spPr>
          <a:xfrm>
            <a:off x="4800600" y="5492691"/>
            <a:ext cx="3962400" cy="738664"/>
          </a:xfrm>
          <a:prstGeom prst="rect">
            <a:avLst/>
          </a:prstGeom>
          <a:noFill/>
        </p:spPr>
        <p:txBody>
          <a:bodyPr wrap="square" rtlCol="0">
            <a:spAutoFit/>
          </a:bodyPr>
          <a:lstStyle/>
          <a:p>
            <a:pPr algn="ctr">
              <a:buNone/>
            </a:pPr>
            <a:r>
              <a:rPr lang="en-US" sz="1400" b="1" dirty="0" err="1"/>
              <a:t>Connexion</a:t>
            </a:r>
            <a:r>
              <a:rPr lang="en-US" sz="1400" b="1" dirty="0"/>
              <a:t> aux </a:t>
            </a:r>
            <a:r>
              <a:rPr lang="en-US" sz="1400" b="1" dirty="0" err="1"/>
              <a:t>bornes</a:t>
            </a:r>
            <a:r>
              <a:rPr lang="en-US" sz="1400" b="1" dirty="0"/>
              <a:t> de test des </a:t>
            </a:r>
            <a:r>
              <a:rPr lang="en-US" sz="1400" b="1" dirty="0" err="1"/>
              <a:t>signaux</a:t>
            </a:r>
            <a:r>
              <a:rPr lang="en-US" sz="1400" b="1" dirty="0"/>
              <a:t> de </a:t>
            </a:r>
            <a:r>
              <a:rPr lang="en-US" sz="1400" b="1" dirty="0" err="1"/>
              <a:t>démonstration</a:t>
            </a:r>
            <a:r>
              <a:rPr lang="en-US" sz="1400" b="1" dirty="0"/>
              <a:t> à </a:t>
            </a:r>
            <a:r>
              <a:rPr lang="en-US" sz="1400" b="1" dirty="0" err="1"/>
              <a:t>l’aide</a:t>
            </a:r>
            <a:r>
              <a:rPr lang="en-US" sz="1400" b="1" dirty="0"/>
              <a:t> de </a:t>
            </a:r>
            <a:r>
              <a:rPr lang="en-US" sz="1400" b="1" dirty="0" err="1"/>
              <a:t>sondes</a:t>
            </a:r>
            <a:r>
              <a:rPr lang="en-US" sz="1400" b="1" dirty="0"/>
              <a:t> passives 10:1</a:t>
            </a:r>
          </a:p>
        </p:txBody>
      </p:sp>
      <p:pic>
        <p:nvPicPr>
          <p:cNvPr id="56322" name="Picture 2"/>
          <p:cNvPicPr>
            <a:picLocks noChangeAspect="1" noChangeArrowheads="1"/>
          </p:cNvPicPr>
          <p:nvPr/>
        </p:nvPicPr>
        <p:blipFill>
          <a:blip r:embed="rId3" cstate="screen"/>
          <a:srcRect/>
          <a:stretch>
            <a:fillRect/>
          </a:stretch>
        </p:blipFill>
        <p:spPr bwMode="auto">
          <a:xfrm>
            <a:off x="4953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5029200" y="3810000"/>
            <a:ext cx="1379638" cy="1391380"/>
          </a:xfrm>
          <a:prstGeom prst="rect">
            <a:avLst/>
          </a:prstGeom>
          <a:noFill/>
          <a:ln w="19050">
            <a:solidFill>
              <a:schemeClr val="tx1"/>
            </a:solidFill>
            <a:miter lim="800000"/>
            <a:headEnd/>
            <a:tailEnd/>
          </a:ln>
        </p:spPr>
      </p:pic>
      <p:pic>
        <p:nvPicPr>
          <p:cNvPr id="8" name="Picture 4"/>
          <p:cNvPicPr>
            <a:picLocks noChangeAspect="1" noChangeArrowheads="1"/>
          </p:cNvPicPr>
          <p:nvPr/>
        </p:nvPicPr>
        <p:blipFill>
          <a:blip r:embed="rId5" cstate="screen"/>
          <a:srcRect/>
          <a:stretch>
            <a:fillRect/>
          </a:stretch>
        </p:blipFill>
        <p:spPr bwMode="auto">
          <a:xfrm>
            <a:off x="4053769" y="5558569"/>
            <a:ext cx="857250" cy="533400"/>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fld id="{0D558541-60C9-42A2-8392-FF12533A6B7A}" type="slidenum">
              <a:rPr lang="en-US" smtClean="0"/>
              <a:pPr/>
              <a:t>27</a:t>
            </a:fld>
            <a:endParaRPr lang="en-US" dirty="0"/>
          </a:p>
        </p:txBody>
      </p:sp>
    </p:spTree>
    <p:extLst>
      <p:ext uri="{BB962C8B-B14F-4D97-AF65-F5344CB8AC3E}">
        <p14:creationId xmlns:p14="http://schemas.microsoft.com/office/powerpoint/2010/main" val="1533093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192010" cy="514350"/>
          </a:xfrm>
        </p:spPr>
        <p:txBody>
          <a:bodyPr/>
          <a:lstStyle/>
          <a:p>
            <a:r>
              <a:rPr lang="en-US" dirty="0" err="1"/>
              <a:t>Ressources</a:t>
            </a:r>
            <a:r>
              <a:rPr lang="en-US" dirty="0"/>
              <a:t> techniques </a:t>
            </a:r>
            <a:r>
              <a:rPr lang="en-US" dirty="0" err="1"/>
              <a:t>supplémentaires</a:t>
            </a:r>
            <a:r>
              <a:rPr lang="en-US" dirty="0"/>
              <a:t> </a:t>
            </a:r>
            <a:r>
              <a:rPr lang="en-US" dirty="0" err="1"/>
              <a:t>disponibles</a:t>
            </a:r>
            <a:r>
              <a:rPr lang="en-US" dirty="0"/>
              <a:t> </a:t>
            </a:r>
            <a:r>
              <a:rPr lang="en-US" dirty="0" err="1"/>
              <a:t>auprès</a:t>
            </a:r>
            <a:r>
              <a:rPr lang="en-US" dirty="0"/>
              <a:t> </a:t>
            </a:r>
            <a:r>
              <a:rPr lang="en-US" dirty="0" err="1" smtClean="0"/>
              <a:t>d’Keysight</a:t>
            </a:r>
            <a:r>
              <a:rPr lang="en-US" dirty="0" smtClean="0"/>
              <a:t> </a:t>
            </a:r>
            <a:r>
              <a:rPr lang="en-US" dirty="0"/>
              <a:t>Technologies</a:t>
            </a:r>
            <a:endParaRPr lang="en-US" dirty="0">
              <a:solidFill>
                <a:srgbClr val="FFFF00"/>
              </a:solidFill>
            </a:endParaRPr>
          </a:p>
        </p:txBody>
      </p:sp>
      <p:sp>
        <p:nvSpPr>
          <p:cNvPr id="4" name="Slide Number Placeholder 3"/>
          <p:cNvSpPr>
            <a:spLocks noGrp="1"/>
          </p:cNvSpPr>
          <p:nvPr>
            <p:ph type="sldNum" sz="quarter" idx="4"/>
          </p:nvPr>
        </p:nvSpPr>
        <p:spPr>
          <a:prstGeom prst="rect">
            <a:avLst/>
          </a:prstGeom>
        </p:spPr>
        <p:txBody>
          <a:bodyPr/>
          <a:lstStyle/>
          <a:p>
            <a:r>
              <a:rPr lang="en-US" altLang="en-US" smtClean="0"/>
              <a:t>Page </a:t>
            </a:r>
            <a:fld id="{8BB90AAA-09E7-431A-A72C-6CAEF4B3EBCC}" type="slidenum">
              <a:rPr lang="en-US" altLang="en-US" smtClean="0"/>
              <a:pPr/>
              <a:t>28</a:t>
            </a:fld>
            <a:endParaRPr lang="en-US" alt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993679192"/>
              </p:ext>
            </p:extLst>
          </p:nvPr>
        </p:nvGraphicFramePr>
        <p:xfrm>
          <a:off x="457200" y="1447800"/>
          <a:ext cx="8382000" cy="3606800"/>
        </p:xfrm>
        <a:graphic>
          <a:graphicData uri="http://schemas.openxmlformats.org/drawingml/2006/table">
            <a:tbl>
              <a:tblPr firstRow="1" bandRow="1">
                <a:tableStyleId>{FABFCF23-3B69-468F-B69F-88F6DE6A72F2}</a:tableStyleId>
              </a:tblPr>
              <a:tblGrid>
                <a:gridCol w="6705600"/>
                <a:gridCol w="1676400"/>
              </a:tblGrid>
              <a:tr h="370840">
                <a:tc>
                  <a:txBody>
                    <a:bodyPr/>
                    <a:lstStyle/>
                    <a:p>
                      <a:pPr algn="ctr"/>
                      <a:r>
                        <a:rPr lang="en-US" sz="1800" dirty="0" smtClean="0"/>
                        <a:t>Note </a:t>
                      </a:r>
                      <a:r>
                        <a:rPr lang="en-US" sz="1800" dirty="0" err="1" smtClean="0"/>
                        <a:t>d’application</a:t>
                      </a:r>
                      <a:endParaRPr lang="en-US" sz="1800" dirty="0" smtClean="0"/>
                    </a:p>
                  </a:txBody>
                  <a:tcPr/>
                </a:tc>
                <a:tc>
                  <a:txBody>
                    <a:bodyPr/>
                    <a:lstStyle/>
                    <a:p>
                      <a:pPr algn="ctr"/>
                      <a:r>
                        <a:rPr lang="en-US" sz="1800" dirty="0" smtClean="0"/>
                        <a:t>N° de publication</a:t>
                      </a:r>
                    </a:p>
                  </a:txBody>
                  <a:tcPr/>
                </a:tc>
              </a:tr>
              <a:tr h="370840">
                <a:tc>
                  <a:txBody>
                    <a:bodyPr/>
                    <a:lstStyle/>
                    <a:p>
                      <a:r>
                        <a:rPr lang="en-US" sz="1600" dirty="0" smtClean="0"/>
                        <a:t>Evaluating Oscilloscope Fundamentals</a:t>
                      </a:r>
                      <a:endParaRPr lang="en-US" sz="1600" b="1" dirty="0"/>
                    </a:p>
                  </a:txBody>
                  <a:tcPr/>
                </a:tc>
                <a:tc>
                  <a:txBody>
                    <a:bodyPr/>
                    <a:lstStyle/>
                    <a:p>
                      <a:r>
                        <a:rPr lang="en-US" sz="1600" dirty="0" smtClean="0"/>
                        <a:t>5989-8064EN</a:t>
                      </a:r>
                      <a:endParaRPr lang="en-US" sz="1600" b="1" dirty="0"/>
                    </a:p>
                  </a:txBody>
                  <a:tcPr/>
                </a:tc>
              </a:tr>
              <a:tr h="370840">
                <a:tc>
                  <a:txBody>
                    <a:bodyPr/>
                    <a:lstStyle/>
                    <a:p>
                      <a:r>
                        <a:rPr lang="en-US" sz="1600" dirty="0" smtClean="0"/>
                        <a:t>Evaluating Oscilloscope Bandwidths for your Applications</a:t>
                      </a:r>
                      <a:endParaRPr lang="en-US" sz="1600" b="1" dirty="0"/>
                    </a:p>
                  </a:txBody>
                  <a:tcPr/>
                </a:tc>
                <a:tc>
                  <a:txBody>
                    <a:bodyPr/>
                    <a:lstStyle/>
                    <a:p>
                      <a:r>
                        <a:rPr lang="en-US" sz="1600" dirty="0" smtClean="0"/>
                        <a:t>5989-5733EN</a:t>
                      </a:r>
                      <a:endParaRPr lang="en-US" sz="1600" b="1" dirty="0"/>
                    </a:p>
                  </a:txBody>
                  <a:tcPr/>
                </a:tc>
              </a:tr>
              <a:tr h="370840">
                <a:tc>
                  <a:txBody>
                    <a:bodyPr/>
                    <a:lstStyle/>
                    <a:p>
                      <a:r>
                        <a:rPr lang="en-US" sz="1600" dirty="0" smtClean="0"/>
                        <a:t>Evaluating Oscilloscope Sample Rates vs. Sampling Fidelity</a:t>
                      </a:r>
                      <a:endParaRPr lang="en-US" sz="1600" b="1" dirty="0"/>
                    </a:p>
                  </a:txBody>
                  <a:tcPr/>
                </a:tc>
                <a:tc>
                  <a:txBody>
                    <a:bodyPr/>
                    <a:lstStyle/>
                    <a:p>
                      <a:r>
                        <a:rPr lang="en-US" sz="1600" dirty="0" smtClean="0"/>
                        <a:t>5989-5732EN</a:t>
                      </a:r>
                      <a:endParaRPr lang="en-US" sz="1600" b="1" dirty="0"/>
                    </a:p>
                  </a:txBody>
                  <a:tcPr/>
                </a:tc>
              </a:tr>
              <a:tr h="370840">
                <a:tc>
                  <a:txBody>
                    <a:bodyPr/>
                    <a:lstStyle/>
                    <a:p>
                      <a:r>
                        <a:rPr lang="en-US" sz="1600" dirty="0" smtClean="0"/>
                        <a:t>Evaluating Oscilloscopes for Best Waveform Update Rates</a:t>
                      </a:r>
                      <a:endParaRPr lang="en-US" sz="1600" b="1" dirty="0"/>
                    </a:p>
                  </a:txBody>
                  <a:tcPr/>
                </a:tc>
                <a:tc>
                  <a:txBody>
                    <a:bodyPr/>
                    <a:lstStyle/>
                    <a:p>
                      <a:r>
                        <a:rPr lang="en-US" sz="1600" dirty="0" smtClean="0"/>
                        <a:t>5989-7885EN</a:t>
                      </a:r>
                      <a:endParaRPr lang="en-US" sz="1600" b="1" dirty="0"/>
                    </a:p>
                  </a:txBody>
                  <a:tcPr/>
                </a:tc>
              </a:tr>
              <a:tr h="370840">
                <a:tc>
                  <a:txBody>
                    <a:bodyPr/>
                    <a:lstStyle/>
                    <a:p>
                      <a:r>
                        <a:rPr lang="en-US" sz="1600" dirty="0" smtClean="0"/>
                        <a:t>Evaluating Oscilloscopes for Best Display Quality</a:t>
                      </a:r>
                      <a:endParaRPr lang="en-US" sz="1600" b="1" dirty="0"/>
                    </a:p>
                  </a:txBody>
                  <a:tcPr/>
                </a:tc>
                <a:tc>
                  <a:txBody>
                    <a:bodyPr/>
                    <a:lstStyle/>
                    <a:p>
                      <a:r>
                        <a:rPr lang="en-US" sz="1600" dirty="0" smtClean="0"/>
                        <a:t>5989-2003EN</a:t>
                      </a:r>
                      <a:endParaRPr lang="en-US" sz="1600" b="1" dirty="0"/>
                    </a:p>
                  </a:txBody>
                  <a:tcPr/>
                </a:tc>
              </a:tr>
              <a:tr h="370840">
                <a:tc>
                  <a:txBody>
                    <a:bodyPr/>
                    <a:lstStyle/>
                    <a:p>
                      <a:r>
                        <a:rPr lang="en-US" sz="1600" dirty="0" smtClean="0"/>
                        <a:t>Evaluating Oscilloscope Vertical Noise Characteristics</a:t>
                      </a:r>
                      <a:endParaRPr lang="en-US" sz="1600" b="1" dirty="0"/>
                    </a:p>
                  </a:txBody>
                  <a:tcPr/>
                </a:tc>
                <a:tc>
                  <a:txBody>
                    <a:bodyPr/>
                    <a:lstStyle/>
                    <a:p>
                      <a:r>
                        <a:rPr lang="en-US" sz="1600" dirty="0" smtClean="0"/>
                        <a:t>5989-3020EN</a:t>
                      </a:r>
                      <a:endParaRPr lang="en-US" sz="1600" b="1" dirty="0"/>
                    </a:p>
                  </a:txBody>
                  <a:tcPr/>
                </a:tc>
              </a:tr>
              <a:tr h="370840">
                <a:tc>
                  <a:txBody>
                    <a:bodyPr/>
                    <a:lstStyle/>
                    <a:p>
                      <a:r>
                        <a:rPr lang="en-US" sz="1600" dirty="0" smtClean="0"/>
                        <a:t>Evaluating Oscilloscopes to Debug</a:t>
                      </a:r>
                      <a:r>
                        <a:rPr lang="en-US" sz="1600" baseline="0" dirty="0" smtClean="0"/>
                        <a:t> Mixed-signal Designs</a:t>
                      </a:r>
                      <a:endParaRPr lang="en-US" sz="1600" b="1" dirty="0"/>
                    </a:p>
                  </a:txBody>
                  <a:tcPr/>
                </a:tc>
                <a:tc>
                  <a:txBody>
                    <a:bodyPr/>
                    <a:lstStyle/>
                    <a:p>
                      <a:r>
                        <a:rPr lang="en-US" sz="1600" dirty="0" smtClean="0"/>
                        <a:t>5989-3702EN</a:t>
                      </a:r>
                      <a:endParaRPr lang="en-US" sz="1600" b="1" dirty="0"/>
                    </a:p>
                  </a:txBody>
                  <a:tcPr/>
                </a:tc>
              </a:tr>
              <a:tr h="370840">
                <a:tc>
                  <a:txBody>
                    <a:bodyPr/>
                    <a:lstStyle/>
                    <a:p>
                      <a:r>
                        <a:rPr lang="en-US" sz="1600" dirty="0" smtClean="0"/>
                        <a:t>Evaluating Oscilloscope Segmented Memory for Serial Bus Applications</a:t>
                      </a:r>
                      <a:endParaRPr lang="en-US" sz="1600" b="1" dirty="0"/>
                    </a:p>
                  </a:txBody>
                  <a:tcPr/>
                </a:tc>
                <a:tc>
                  <a:txBody>
                    <a:bodyPr/>
                    <a:lstStyle/>
                    <a:p>
                      <a:r>
                        <a:rPr lang="en-US" sz="1600" dirty="0" smtClean="0"/>
                        <a:t>5990-5817EN</a:t>
                      </a:r>
                      <a:endParaRPr lang="en-US" sz="1600" b="1" dirty="0"/>
                    </a:p>
                  </a:txBody>
                  <a:tcPr/>
                </a:tc>
              </a:tr>
            </a:tbl>
          </a:graphicData>
        </a:graphic>
      </p:graphicFrame>
      <p:sp>
        <p:nvSpPr>
          <p:cNvPr id="11" name="TextBox 10"/>
          <p:cNvSpPr txBox="1"/>
          <p:nvPr/>
        </p:nvSpPr>
        <p:spPr>
          <a:xfrm>
            <a:off x="1219200" y="5672306"/>
            <a:ext cx="7771365" cy="400110"/>
          </a:xfrm>
          <a:prstGeom prst="rect">
            <a:avLst/>
          </a:prstGeom>
          <a:noFill/>
        </p:spPr>
        <p:txBody>
          <a:bodyPr wrap="square" rtlCol="0">
            <a:spAutoFit/>
          </a:bodyPr>
          <a:lstStyle/>
          <a:p>
            <a:pPr algn="l">
              <a:buNone/>
            </a:pPr>
            <a:r>
              <a:rPr lang="en-US" sz="2000" b="1" i="0" dirty="0" err="1">
                <a:latin typeface="Arial"/>
                <a:ea typeface="+mn-ea"/>
                <a:cs typeface="+mn-cs"/>
              </a:rPr>
              <a:t>Remplacez</a:t>
            </a:r>
            <a:r>
              <a:rPr lang="en-US" sz="2000" b="1" i="0" dirty="0">
                <a:latin typeface="Arial"/>
                <a:ea typeface="+mn-ea"/>
                <a:cs typeface="+mn-cs"/>
              </a:rPr>
              <a:t> </a:t>
            </a:r>
            <a:r>
              <a:rPr lang="cs-CZ" sz="2000" b="1" i="0" dirty="0" smtClean="0">
                <a:latin typeface="Arial"/>
                <a:ea typeface="+mn-ea"/>
                <a:cs typeface="+mn-cs"/>
              </a:rPr>
              <a:t>« </a:t>
            </a:r>
            <a:r>
              <a:rPr lang="en-US" sz="2000" b="1" i="0" dirty="0" err="1" smtClean="0">
                <a:latin typeface="Arial"/>
                <a:ea typeface="+mn-ea"/>
                <a:cs typeface="+mn-cs"/>
              </a:rPr>
              <a:t>xxxx-xxxx</a:t>
            </a:r>
            <a:r>
              <a:rPr lang="cs-CZ" sz="2000" b="1" i="0" dirty="0" smtClean="0">
                <a:latin typeface="Arial"/>
                <a:ea typeface="+mn-ea"/>
                <a:cs typeface="+mn-cs"/>
              </a:rPr>
              <a:t> »</a:t>
            </a:r>
            <a:r>
              <a:rPr lang="en-US" sz="2000" b="1" i="0" dirty="0" smtClean="0">
                <a:latin typeface="Arial"/>
                <a:ea typeface="+mn-ea"/>
                <a:cs typeface="+mn-cs"/>
              </a:rPr>
              <a:t> </a:t>
            </a:r>
            <a:r>
              <a:rPr lang="en-US" sz="2000" b="1" i="0" dirty="0">
                <a:latin typeface="Arial"/>
                <a:ea typeface="+mn-ea"/>
                <a:cs typeface="+mn-cs"/>
              </a:rPr>
              <a:t>par le </a:t>
            </a:r>
            <a:r>
              <a:rPr lang="en-US" sz="2000" b="1" i="0" dirty="0" err="1">
                <a:latin typeface="Arial"/>
                <a:ea typeface="+mn-ea"/>
                <a:cs typeface="+mn-cs"/>
              </a:rPr>
              <a:t>numéro</a:t>
            </a:r>
            <a:r>
              <a:rPr lang="en-US" sz="2000" b="1" i="0" dirty="0">
                <a:latin typeface="Arial"/>
                <a:ea typeface="+mn-ea"/>
                <a:cs typeface="+mn-cs"/>
              </a:rPr>
              <a:t> de la publication</a:t>
            </a:r>
          </a:p>
        </p:txBody>
      </p:sp>
      <p:sp>
        <p:nvSpPr>
          <p:cNvPr id="8" name="TextBox 7"/>
          <p:cNvSpPr txBox="1"/>
          <p:nvPr/>
        </p:nvSpPr>
        <p:spPr>
          <a:xfrm>
            <a:off x="838200" y="5272196"/>
            <a:ext cx="7699544"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2000" b="1" dirty="0" smtClean="0"/>
              <a:t>http://literature.cdn.keysight.com/litweb/pdf/xxxx-xxxxEN.pdf</a:t>
            </a:r>
            <a:endParaRPr lang="en-US" sz="2000" b="1" dirty="0"/>
          </a:p>
        </p:txBody>
      </p:sp>
    </p:spTree>
    <p:extLst>
      <p:ext uri="{BB962C8B-B14F-4D97-AF65-F5344CB8AC3E}">
        <p14:creationId xmlns:p14="http://schemas.microsoft.com/office/powerpoint/2010/main" val="2648027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dirty="0">
                <a:effectLst>
                  <a:outerShdw blurRad="38100" dist="38100" dir="2700000" algn="tl">
                    <a:srgbClr val="C0C0C0"/>
                  </a:outerShdw>
                </a:effectLst>
                <a:latin typeface="Agilent TT Cond" pitchFamily="34" charset="0"/>
              </a:rPr>
              <a:t>Questions-</a:t>
            </a:r>
            <a:r>
              <a:rPr lang="en-US" altLang="en-US" dirty="0" err="1">
                <a:effectLst>
                  <a:outerShdw blurRad="38100" dist="38100" dir="2700000" algn="tl">
                    <a:srgbClr val="C0C0C0"/>
                  </a:outerShdw>
                </a:effectLst>
                <a:latin typeface="Agilent TT Cond" pitchFamily="34" charset="0"/>
              </a:rPr>
              <a:t>réponses</a:t>
            </a:r>
            <a:endParaRPr lang="en-US" altLang="en-US" b="1" dirty="0">
              <a:effectLst>
                <a:outerShdw blurRad="38100" dist="38100" dir="2700000" algn="tl">
                  <a:srgbClr val="C0C0C0"/>
                </a:outerShdw>
              </a:effectLst>
              <a:latin typeface="Agilent TT Cond" pitchFamily="34" charset="0"/>
            </a:endParaRPr>
          </a:p>
        </p:txBody>
      </p:sp>
      <p:sp>
        <p:nvSpPr>
          <p:cNvPr id="7" name="Slide Number Placeholder 3"/>
          <p:cNvSpPr>
            <a:spLocks noGrp="1"/>
          </p:cNvSpPr>
          <p:nvPr>
            <p:ph type="sldNum" sz="quarter" idx="4"/>
          </p:nvPr>
        </p:nvSpPr>
        <p:spPr>
          <a:prstGeom prst="rect">
            <a:avLst/>
          </a:prstGeom>
        </p:spPr>
        <p:txBody>
          <a:bodyPr/>
          <a:lstStyle/>
          <a:p>
            <a:r>
              <a:rPr lang="en-US" altLang="zh-TW"/>
              <a:t>Page </a:t>
            </a:r>
            <a:fld id="{DF3F2893-9D9B-405B-A59F-3BE6F959EA6A}" type="slidenum">
              <a:rPr lang="en-US" altLang="zh-TW"/>
              <a:pPr/>
              <a:t>29</a:t>
            </a:fld>
            <a:endParaRPr lang="en-US" altLang="zh-TW"/>
          </a:p>
        </p:txBody>
      </p:sp>
      <p:sp>
        <p:nvSpPr>
          <p:cNvPr id="106499" name="WordArt 3"/>
          <p:cNvSpPr>
            <a:spLocks noChangeArrowheads="1" noChangeShapeType="1" noTextEdit="1"/>
          </p:cNvSpPr>
          <p:nvPr/>
        </p:nvSpPr>
        <p:spPr bwMode="auto">
          <a:xfrm>
            <a:off x="461963" y="1533525"/>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Q</a:t>
            </a:r>
          </a:p>
        </p:txBody>
      </p:sp>
      <p:sp>
        <p:nvSpPr>
          <p:cNvPr id="106500" name="WordArt 4"/>
          <p:cNvSpPr>
            <a:spLocks noChangeArrowheads="1" noChangeShapeType="1" noTextEdit="1"/>
          </p:cNvSpPr>
          <p:nvPr/>
        </p:nvSpPr>
        <p:spPr bwMode="auto">
          <a:xfrm>
            <a:off x="1892300" y="2968625"/>
            <a:ext cx="762000" cy="1600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&amp;</a:t>
            </a:r>
          </a:p>
        </p:txBody>
      </p:sp>
      <p:sp>
        <p:nvSpPr>
          <p:cNvPr id="106501" name="WordArt 5"/>
          <p:cNvSpPr>
            <a:spLocks noChangeArrowheads="1" noChangeShapeType="1" noTextEdit="1"/>
          </p:cNvSpPr>
          <p:nvPr/>
        </p:nvSpPr>
        <p:spPr bwMode="auto">
          <a:xfrm>
            <a:off x="2245077" y="3197225"/>
            <a:ext cx="1550987" cy="2743200"/>
          </a:xfrm>
          <a:prstGeom prst="rect">
            <a:avLst/>
          </a:prstGeom>
        </p:spPr>
        <p:txBody>
          <a:bodyPr wrap="none" fromWordArt="1">
            <a:prstTxWarp prst="textPlain">
              <a:avLst>
                <a:gd name="adj" fmla="val 50000"/>
              </a:avLst>
            </a:prstTxWarp>
          </a:bodyPr>
          <a:lstStyle/>
          <a:p>
            <a:pPr algn="ctr"/>
            <a:r>
              <a:rPr lang="en-US" sz="8000" b="1" kern="10" dirty="0" smtClean="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 R</a:t>
            </a:r>
            <a:endParaRPr lang="en-US" sz="8000" b="1" kern="10" dirty="0">
              <a:ln w="25400">
                <a:solidFill>
                  <a:prstClr val="black"/>
                </a:solidFill>
                <a:round/>
                <a:headEnd/>
                <a:tailEnd/>
              </a:ln>
              <a:gradFill rotWithShape="0">
                <a:gsLst>
                  <a:gs pos="0">
                    <a:srgbClr val="555555"/>
                  </a:gs>
                  <a:gs pos="50000">
                    <a:srgbClr val="FFFFFF"/>
                  </a:gs>
                  <a:gs pos="100000">
                    <a:srgbClr val="555555"/>
                  </a:gs>
                </a:gsLst>
                <a:lin ang="5400000" scaled="1"/>
              </a:gradFill>
              <a:cs typeface="Aria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675" y="833045"/>
            <a:ext cx="5119985" cy="303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79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err="1"/>
              <a:t>Présentation</a:t>
            </a:r>
            <a:r>
              <a:rPr lang="en-US" dirty="0"/>
              <a:t> de </a:t>
            </a:r>
            <a:r>
              <a:rPr lang="en-US" dirty="0" err="1"/>
              <a:t>l’oscilloscope</a:t>
            </a:r>
            <a:endParaRPr lang="en-US" sz="3200" dirty="0"/>
          </a:p>
        </p:txBody>
      </p:sp>
      <p:sp>
        <p:nvSpPr>
          <p:cNvPr id="162819" name="Rectangle 3"/>
          <p:cNvSpPr>
            <a:spLocks noGrp="1" noChangeArrowheads="1"/>
          </p:cNvSpPr>
          <p:nvPr>
            <p:ph type="body" sz="quarter" idx="13"/>
          </p:nvPr>
        </p:nvSpPr>
        <p:spPr>
          <a:xfrm>
            <a:off x="838200" y="3124200"/>
            <a:ext cx="7696200" cy="2538115"/>
          </a:xfrm>
        </p:spPr>
        <p:txBody>
          <a:bodyPr/>
          <a:lstStyle/>
          <a:p>
            <a:pPr marL="285750" indent="-285750">
              <a:spcBef>
                <a:spcPts val="500"/>
              </a:spcBef>
              <a:buClr>
                <a:schemeClr val="accent1"/>
              </a:buClr>
              <a:buFont typeface="Arial Narrow" panose="020B0606020202030204" pitchFamily="34" charset="0"/>
              <a:buChar char="―"/>
            </a:pPr>
            <a:r>
              <a:rPr lang="fr-FR" sz="1800" dirty="0">
                <a:solidFill>
                  <a:schemeClr val="tx1"/>
                </a:solidFill>
                <a:latin typeface="+mn-lt"/>
              </a:rPr>
              <a:t>Les oscilloscopes convertissent les signaux d’entrée électriques en une trace visible sur un écran ; en d’autres termes, ils transforment l’électricité en lumière.</a:t>
            </a:r>
          </a:p>
          <a:p>
            <a:pPr marL="285750" indent="-285750">
              <a:spcBef>
                <a:spcPts val="500"/>
              </a:spcBef>
              <a:buClr>
                <a:schemeClr val="accent1"/>
              </a:buClr>
              <a:buFont typeface="Arial Narrow" panose="020B0606020202030204" pitchFamily="34" charset="0"/>
              <a:buChar char="―"/>
            </a:pPr>
            <a:r>
              <a:rPr lang="fr-FR" sz="1800" dirty="0">
                <a:solidFill>
                  <a:schemeClr val="tx1"/>
                </a:solidFill>
                <a:latin typeface="+mn-lt"/>
              </a:rPr>
              <a:t>Les oscilloscopes représentent dynamiquement, sous forme graphique et en 2D, des signaux électriques variables dans le temps (généralement la tension par rapport au temps).</a:t>
            </a:r>
          </a:p>
          <a:p>
            <a:pPr marL="285750" indent="-285750">
              <a:spcBef>
                <a:spcPts val="500"/>
              </a:spcBef>
              <a:buClr>
                <a:schemeClr val="accent1"/>
              </a:buClr>
              <a:buFont typeface="Arial Narrow" panose="020B0606020202030204" pitchFamily="34" charset="0"/>
              <a:buChar char="―"/>
            </a:pPr>
            <a:r>
              <a:rPr lang="fr-FR" sz="1800" dirty="0">
                <a:solidFill>
                  <a:schemeClr val="tx1"/>
                </a:solidFill>
                <a:latin typeface="+mn-lt"/>
              </a:rPr>
              <a:t>Les oscilloscopes sont utilisés par les ingénieurs et techniciens pour tester, vérifier et déboguer des conceptions électroniques. </a:t>
            </a:r>
          </a:p>
          <a:p>
            <a:pPr marL="285750" indent="-285750">
              <a:spcBef>
                <a:spcPts val="500"/>
              </a:spcBef>
              <a:buClr>
                <a:schemeClr val="accent1"/>
              </a:buClr>
              <a:buFont typeface="Arial Narrow" panose="020B0606020202030204" pitchFamily="34" charset="0"/>
              <a:buChar char="―"/>
            </a:pPr>
            <a:r>
              <a:rPr lang="fr-FR" sz="1800" dirty="0">
                <a:solidFill>
                  <a:schemeClr val="tx1"/>
                </a:solidFill>
                <a:latin typeface="+mn-lt"/>
              </a:rPr>
              <a:t>L’oscilloscope est le principal instrument utilisé dans le cadre des laboratoires d’électrotechnique/physique pour réaliser les expériences qui vous sont assignées. </a:t>
            </a:r>
          </a:p>
        </p:txBody>
      </p:sp>
      <p:sp>
        <p:nvSpPr>
          <p:cNvPr id="6" name="Rectangle 5"/>
          <p:cNvSpPr/>
          <p:nvPr/>
        </p:nvSpPr>
        <p:spPr>
          <a:xfrm>
            <a:off x="2828260" y="2654595"/>
            <a:ext cx="3352200" cy="369332"/>
          </a:xfrm>
          <a:prstGeom prst="rect">
            <a:avLst/>
          </a:prstGeom>
        </p:spPr>
        <p:txBody>
          <a:bodyPr wrap="none">
            <a:spAutoFit/>
          </a:bodyPr>
          <a:lstStyle/>
          <a:p>
            <a:r>
              <a:rPr lang="en-US" b="1" dirty="0">
                <a:solidFill>
                  <a:prstClr val="black"/>
                </a:solidFill>
              </a:rPr>
              <a:t>o </a:t>
            </a:r>
            <a:r>
              <a:rPr lang="en-US" b="1" dirty="0" err="1">
                <a:solidFill>
                  <a:prstClr val="black"/>
                </a:solidFill>
              </a:rPr>
              <a:t>sci</a:t>
            </a:r>
            <a:r>
              <a:rPr lang="en-US" b="1" dirty="0">
                <a:solidFill>
                  <a:prstClr val="black"/>
                </a:solidFill>
              </a:rPr>
              <a:t> </a:t>
            </a:r>
            <a:r>
              <a:rPr lang="en-US" b="1" dirty="0" err="1">
                <a:solidFill>
                  <a:prstClr val="black"/>
                </a:solidFill>
              </a:rPr>
              <a:t>llos</a:t>
            </a:r>
            <a:r>
              <a:rPr lang="en-US" b="1" dirty="0">
                <a:solidFill>
                  <a:prstClr val="black"/>
                </a:solidFill>
              </a:rPr>
              <a:t> cope   (</a:t>
            </a:r>
            <a:r>
              <a:rPr lang="en-US" b="1" dirty="0" err="1">
                <a:solidFill>
                  <a:prstClr val="black"/>
                </a:solidFill>
              </a:rPr>
              <a:t>ɔ.si.lɔs.kɔp</a:t>
            </a:r>
            <a:r>
              <a:rPr lang="en-US" b="1" dirty="0">
                <a:solidFill>
                  <a:prstClr val="black"/>
                </a:solidFill>
              </a:rPr>
              <a:t>)</a:t>
            </a: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2971800" y="990600"/>
            <a:ext cx="2971800" cy="1571339"/>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753164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fr-FR" dirty="0"/>
              <a:t>Les petits noms de l’oscilloscope</a:t>
            </a:r>
            <a:endParaRPr lang="en-US" sz="3200" dirty="0"/>
          </a:p>
        </p:txBody>
      </p:sp>
      <p:sp>
        <p:nvSpPr>
          <p:cNvPr id="162819" name="Rectangle 3"/>
          <p:cNvSpPr>
            <a:spLocks noGrp="1" noChangeArrowheads="1"/>
          </p:cNvSpPr>
          <p:nvPr>
            <p:ph type="body" sz="quarter" idx="13"/>
          </p:nvPr>
        </p:nvSpPr>
        <p:spPr>
          <a:xfrm>
            <a:off x="685800" y="762000"/>
            <a:ext cx="6858000" cy="5562600"/>
          </a:xfrm>
        </p:spPr>
        <p:txBody>
          <a:bodyPr/>
          <a:lstStyle/>
          <a:p>
            <a:pPr>
              <a:spcBef>
                <a:spcPts val="0"/>
              </a:spcBef>
              <a:spcAft>
                <a:spcPts val="1200"/>
              </a:spcAft>
            </a:pPr>
            <a:r>
              <a:rPr lang="en-US" sz="1800" u="sng" dirty="0">
                <a:solidFill>
                  <a:srgbClr val="000000"/>
                </a:solidFill>
                <a:latin typeface="Arial"/>
              </a:rPr>
              <a:t>Oscilloscope</a:t>
            </a:r>
            <a:r>
              <a:rPr lang="en-US" sz="1800" dirty="0">
                <a:solidFill>
                  <a:srgbClr val="000000"/>
                </a:solidFill>
                <a:latin typeface="Arial"/>
              </a:rPr>
              <a:t> – </a:t>
            </a:r>
            <a:r>
              <a:rPr lang="en-US" sz="1800" dirty="0" err="1">
                <a:solidFill>
                  <a:srgbClr val="000000"/>
                </a:solidFill>
                <a:latin typeface="Arial"/>
              </a:rPr>
              <a:t>Terme</a:t>
            </a:r>
            <a:r>
              <a:rPr lang="en-US" sz="1800" dirty="0">
                <a:solidFill>
                  <a:srgbClr val="000000"/>
                </a:solidFill>
                <a:latin typeface="Arial"/>
              </a:rPr>
              <a:t> le plus </a:t>
            </a:r>
            <a:r>
              <a:rPr lang="en-US" sz="1800" dirty="0" err="1">
                <a:solidFill>
                  <a:srgbClr val="000000"/>
                </a:solidFill>
                <a:latin typeface="Arial"/>
              </a:rPr>
              <a:t>couramment</a:t>
            </a:r>
            <a:r>
              <a:rPr lang="en-US" sz="1800" dirty="0">
                <a:solidFill>
                  <a:srgbClr val="000000"/>
                </a:solidFill>
                <a:latin typeface="Arial"/>
              </a:rPr>
              <a:t> </a:t>
            </a:r>
            <a:r>
              <a:rPr lang="en-US" sz="1800" dirty="0" err="1">
                <a:solidFill>
                  <a:srgbClr val="000000"/>
                </a:solidFill>
                <a:latin typeface="Arial"/>
              </a:rPr>
              <a:t>utilisé</a:t>
            </a:r>
            <a:endParaRPr lang="en-US" sz="1800" dirty="0">
              <a:solidFill>
                <a:srgbClr val="000000"/>
              </a:solidFill>
              <a:latin typeface="Arial"/>
            </a:endParaRPr>
          </a:p>
          <a:p>
            <a:pPr>
              <a:spcBef>
                <a:spcPts val="0"/>
              </a:spcBef>
              <a:spcAft>
                <a:spcPts val="1200"/>
              </a:spcAft>
            </a:pPr>
            <a:r>
              <a:rPr lang="en-US" sz="1800" u="sng" dirty="0">
                <a:solidFill>
                  <a:srgbClr val="000000"/>
                </a:solidFill>
                <a:latin typeface="Arial"/>
              </a:rPr>
              <a:t>DSO</a:t>
            </a:r>
            <a:r>
              <a:rPr lang="en-US" sz="1800" dirty="0">
                <a:solidFill>
                  <a:srgbClr val="000000"/>
                </a:solidFill>
                <a:latin typeface="Arial"/>
              </a:rPr>
              <a:t> – </a:t>
            </a:r>
            <a:r>
              <a:rPr lang="en-US" sz="1800" u="sng" dirty="0">
                <a:solidFill>
                  <a:srgbClr val="000000"/>
                </a:solidFill>
                <a:latin typeface="Arial"/>
              </a:rPr>
              <a:t>D</a:t>
            </a:r>
            <a:r>
              <a:rPr lang="en-US" sz="1800" dirty="0">
                <a:solidFill>
                  <a:srgbClr val="000000"/>
                </a:solidFill>
                <a:latin typeface="Arial"/>
              </a:rPr>
              <a:t>igital </a:t>
            </a:r>
            <a:r>
              <a:rPr lang="en-US" sz="1800" u="sng" dirty="0">
                <a:solidFill>
                  <a:srgbClr val="000000"/>
                </a:solidFill>
                <a:latin typeface="Arial"/>
              </a:rPr>
              <a:t>S</a:t>
            </a:r>
            <a:r>
              <a:rPr lang="en-US" sz="1800" dirty="0">
                <a:solidFill>
                  <a:srgbClr val="000000"/>
                </a:solidFill>
                <a:latin typeface="Arial"/>
              </a:rPr>
              <a:t>torage </a:t>
            </a:r>
            <a:r>
              <a:rPr lang="en-US" sz="1800" u="sng" dirty="0">
                <a:solidFill>
                  <a:srgbClr val="000000"/>
                </a:solidFill>
                <a:latin typeface="Arial"/>
              </a:rPr>
              <a:t>O</a:t>
            </a:r>
            <a:r>
              <a:rPr lang="en-US" sz="1800" dirty="0">
                <a:solidFill>
                  <a:srgbClr val="000000"/>
                </a:solidFill>
                <a:latin typeface="Arial"/>
              </a:rPr>
              <a:t>scilloscope (Oscilloscope à </a:t>
            </a:r>
            <a:r>
              <a:rPr lang="en-US" sz="1800" dirty="0" err="1">
                <a:solidFill>
                  <a:srgbClr val="000000"/>
                </a:solidFill>
                <a:latin typeface="Arial"/>
              </a:rPr>
              <a:t>mémoire</a:t>
            </a:r>
            <a:r>
              <a:rPr lang="en-US" sz="1800" dirty="0">
                <a:solidFill>
                  <a:srgbClr val="000000"/>
                </a:solidFill>
                <a:latin typeface="Arial"/>
              </a:rPr>
              <a:t> </a:t>
            </a:r>
            <a:r>
              <a:rPr lang="en-US" sz="1800" dirty="0" err="1">
                <a:solidFill>
                  <a:srgbClr val="000000"/>
                </a:solidFill>
                <a:latin typeface="Arial"/>
              </a:rPr>
              <a:t>numérique</a:t>
            </a:r>
            <a:r>
              <a:rPr lang="en-US" sz="1800" dirty="0">
                <a:solidFill>
                  <a:srgbClr val="000000"/>
                </a:solidFill>
                <a:latin typeface="Arial"/>
              </a:rPr>
              <a:t>)</a:t>
            </a:r>
          </a:p>
          <a:p>
            <a:pPr>
              <a:spcBef>
                <a:spcPts val="0"/>
              </a:spcBef>
              <a:spcAft>
                <a:spcPts val="1200"/>
              </a:spcAft>
            </a:pPr>
            <a:r>
              <a:rPr lang="en-US" sz="1800" u="sng" dirty="0">
                <a:solidFill>
                  <a:srgbClr val="000000"/>
                </a:solidFill>
                <a:latin typeface="Arial"/>
              </a:rPr>
              <a:t>Oscilloscope nu—</a:t>
            </a:r>
            <a:r>
              <a:rPr lang="en-US" sz="1800" u="sng" dirty="0" err="1">
                <a:solidFill>
                  <a:srgbClr val="000000"/>
                </a:solidFill>
                <a:latin typeface="Arial"/>
              </a:rPr>
              <a:t>mérique</a:t>
            </a:r>
            <a:endParaRPr lang="en-US" sz="1800" u="sng" dirty="0">
              <a:solidFill>
                <a:srgbClr val="000000"/>
              </a:solidFill>
              <a:latin typeface="Arial"/>
            </a:endParaRPr>
          </a:p>
          <a:p>
            <a:pPr>
              <a:spcBef>
                <a:spcPts val="0"/>
              </a:spcBef>
              <a:spcAft>
                <a:spcPts val="1200"/>
              </a:spcAft>
            </a:pPr>
            <a:r>
              <a:rPr lang="en-US" sz="1800" u="sng" dirty="0">
                <a:solidFill>
                  <a:srgbClr val="000000"/>
                </a:solidFill>
                <a:latin typeface="Arial"/>
              </a:rPr>
              <a:t>Oscilloscope de </a:t>
            </a:r>
            <a:r>
              <a:rPr lang="en-US" sz="1800" u="sng" dirty="0" err="1">
                <a:solidFill>
                  <a:srgbClr val="000000"/>
                </a:solidFill>
                <a:latin typeface="Arial"/>
              </a:rPr>
              <a:t>numérisation</a:t>
            </a:r>
            <a:endParaRPr lang="en-US" sz="1800" u="sng" dirty="0">
              <a:solidFill>
                <a:srgbClr val="000000"/>
              </a:solidFill>
              <a:latin typeface="Arial"/>
            </a:endParaRPr>
          </a:p>
          <a:p>
            <a:pPr>
              <a:spcBef>
                <a:spcPts val="0"/>
              </a:spcBef>
              <a:spcAft>
                <a:spcPts val="1200"/>
              </a:spcAft>
            </a:pPr>
            <a:r>
              <a:rPr lang="en-US" sz="1800" u="sng" dirty="0">
                <a:solidFill>
                  <a:srgbClr val="000000"/>
                </a:solidFill>
                <a:latin typeface="Arial"/>
              </a:rPr>
              <a:t>Oscilloscope </a:t>
            </a:r>
            <a:r>
              <a:rPr lang="en-US" sz="1800" u="sng" dirty="0" err="1">
                <a:solidFill>
                  <a:srgbClr val="000000"/>
                </a:solidFill>
                <a:latin typeface="Arial"/>
              </a:rPr>
              <a:t>analogique</a:t>
            </a:r>
            <a:r>
              <a:rPr lang="en-US" sz="1800" u="sng" dirty="0">
                <a:solidFill>
                  <a:srgbClr val="000000"/>
                </a:solidFill>
                <a:latin typeface="Arial"/>
              </a:rPr>
              <a:t> </a:t>
            </a:r>
            <a:r>
              <a:rPr lang="en-US" sz="1800" dirty="0">
                <a:solidFill>
                  <a:srgbClr val="000000"/>
                </a:solidFill>
                <a:latin typeface="Arial"/>
              </a:rPr>
              <a:t>– </a:t>
            </a:r>
            <a:r>
              <a:rPr lang="en-US" sz="1800" dirty="0" err="1">
                <a:solidFill>
                  <a:srgbClr val="000000"/>
                </a:solidFill>
                <a:latin typeface="Arial"/>
              </a:rPr>
              <a:t>Technologie</a:t>
            </a:r>
            <a:r>
              <a:rPr lang="en-US" sz="1800" dirty="0">
                <a:solidFill>
                  <a:srgbClr val="000000"/>
                </a:solidFill>
                <a:latin typeface="Arial"/>
              </a:rPr>
              <a:t> plus </a:t>
            </a:r>
            <a:r>
              <a:rPr lang="en-US" sz="1800" dirty="0" err="1">
                <a:solidFill>
                  <a:srgbClr val="000000"/>
                </a:solidFill>
                <a:latin typeface="Arial"/>
              </a:rPr>
              <a:t>ancienne</a:t>
            </a:r>
            <a:r>
              <a:rPr lang="en-US" sz="1800" dirty="0">
                <a:solidFill>
                  <a:srgbClr val="000000"/>
                </a:solidFill>
                <a:latin typeface="Arial"/>
              </a:rPr>
              <a:t>, </a:t>
            </a:r>
            <a:r>
              <a:rPr lang="en-US" sz="1800" dirty="0" err="1">
                <a:solidFill>
                  <a:srgbClr val="000000"/>
                </a:solidFill>
                <a:latin typeface="Arial"/>
              </a:rPr>
              <a:t>mais</a:t>
            </a:r>
            <a:r>
              <a:rPr lang="en-US" sz="1800" dirty="0">
                <a:solidFill>
                  <a:srgbClr val="000000"/>
                </a:solidFill>
                <a:latin typeface="Arial"/>
              </a:rPr>
              <a:t> </a:t>
            </a:r>
            <a:r>
              <a:rPr lang="en-US" sz="1800" dirty="0" err="1">
                <a:solidFill>
                  <a:srgbClr val="000000"/>
                </a:solidFill>
                <a:latin typeface="Arial"/>
              </a:rPr>
              <a:t>toujours</a:t>
            </a:r>
            <a:r>
              <a:rPr lang="en-US" sz="1800" dirty="0">
                <a:solidFill>
                  <a:srgbClr val="000000"/>
                </a:solidFill>
                <a:latin typeface="Arial"/>
              </a:rPr>
              <a:t> en usage de </a:t>
            </a:r>
            <a:r>
              <a:rPr lang="en-US" sz="1800" dirty="0" err="1">
                <a:solidFill>
                  <a:srgbClr val="000000"/>
                </a:solidFill>
                <a:latin typeface="Arial"/>
              </a:rPr>
              <a:t>nos</a:t>
            </a:r>
            <a:r>
              <a:rPr lang="en-US" sz="1800" dirty="0">
                <a:solidFill>
                  <a:srgbClr val="000000"/>
                </a:solidFill>
                <a:latin typeface="Arial"/>
              </a:rPr>
              <a:t> </a:t>
            </a:r>
            <a:r>
              <a:rPr lang="en-US" sz="1800" dirty="0" err="1">
                <a:solidFill>
                  <a:srgbClr val="000000"/>
                </a:solidFill>
                <a:latin typeface="Arial"/>
              </a:rPr>
              <a:t>jours</a:t>
            </a:r>
            <a:r>
              <a:rPr lang="en-US" sz="1800" dirty="0">
                <a:solidFill>
                  <a:srgbClr val="000000"/>
                </a:solidFill>
                <a:latin typeface="Arial"/>
              </a:rPr>
              <a:t>.</a:t>
            </a:r>
          </a:p>
          <a:p>
            <a:pPr>
              <a:spcBef>
                <a:spcPts val="0"/>
              </a:spcBef>
              <a:spcAft>
                <a:spcPts val="1200"/>
              </a:spcAft>
            </a:pPr>
            <a:r>
              <a:rPr lang="en-US" sz="1800" u="sng" dirty="0">
                <a:solidFill>
                  <a:srgbClr val="000000"/>
                </a:solidFill>
                <a:latin typeface="Arial"/>
              </a:rPr>
              <a:t>CRO</a:t>
            </a:r>
            <a:r>
              <a:rPr lang="en-US" sz="1800" dirty="0">
                <a:solidFill>
                  <a:srgbClr val="000000"/>
                </a:solidFill>
                <a:latin typeface="Arial"/>
              </a:rPr>
              <a:t> – </a:t>
            </a:r>
            <a:r>
              <a:rPr lang="en-US" sz="1800" u="sng" dirty="0">
                <a:solidFill>
                  <a:srgbClr val="000000"/>
                </a:solidFill>
                <a:latin typeface="Arial"/>
              </a:rPr>
              <a:t>C</a:t>
            </a:r>
            <a:r>
              <a:rPr lang="en-US" sz="1800" dirty="0">
                <a:solidFill>
                  <a:srgbClr val="000000"/>
                </a:solidFill>
                <a:latin typeface="Arial"/>
              </a:rPr>
              <a:t>athode </a:t>
            </a:r>
            <a:r>
              <a:rPr lang="en-US" sz="1800" u="sng" dirty="0">
                <a:solidFill>
                  <a:srgbClr val="000000"/>
                </a:solidFill>
                <a:latin typeface="Arial"/>
              </a:rPr>
              <a:t>R</a:t>
            </a:r>
            <a:r>
              <a:rPr lang="en-US" sz="1800" dirty="0">
                <a:solidFill>
                  <a:srgbClr val="000000"/>
                </a:solidFill>
                <a:latin typeface="Arial"/>
              </a:rPr>
              <a:t>ay </a:t>
            </a:r>
            <a:r>
              <a:rPr lang="en-US" sz="1800" u="sng" dirty="0">
                <a:solidFill>
                  <a:srgbClr val="000000"/>
                </a:solidFill>
                <a:latin typeface="Arial"/>
              </a:rPr>
              <a:t>O</a:t>
            </a:r>
            <a:r>
              <a:rPr lang="en-US" sz="1800" dirty="0">
                <a:solidFill>
                  <a:srgbClr val="000000"/>
                </a:solidFill>
                <a:latin typeface="Arial"/>
              </a:rPr>
              <a:t>scilloscope (Oscilloscope </a:t>
            </a:r>
            <a:r>
              <a:rPr lang="en-US" sz="1800" dirty="0" err="1">
                <a:solidFill>
                  <a:srgbClr val="000000"/>
                </a:solidFill>
                <a:latin typeface="Arial"/>
              </a:rPr>
              <a:t>cathodique</a:t>
            </a:r>
            <a:r>
              <a:rPr lang="en-US" sz="1800" dirty="0">
                <a:solidFill>
                  <a:srgbClr val="000000"/>
                </a:solidFill>
                <a:latin typeface="Arial"/>
              </a:rPr>
              <a:t>). Bien </a:t>
            </a:r>
            <a:r>
              <a:rPr lang="en-US" sz="1800" dirty="0" err="1">
                <a:solidFill>
                  <a:srgbClr val="000000"/>
                </a:solidFill>
                <a:latin typeface="Arial"/>
              </a:rPr>
              <a:t>que</a:t>
            </a:r>
            <a:r>
              <a:rPr lang="en-US" sz="1800" dirty="0">
                <a:solidFill>
                  <a:srgbClr val="000000"/>
                </a:solidFill>
                <a:latin typeface="Arial"/>
              </a:rPr>
              <a:t> la </a:t>
            </a:r>
            <a:r>
              <a:rPr lang="en-US" sz="1800" dirty="0" err="1">
                <a:solidFill>
                  <a:srgbClr val="000000"/>
                </a:solidFill>
                <a:latin typeface="Arial"/>
              </a:rPr>
              <a:t>plupart</a:t>
            </a:r>
            <a:r>
              <a:rPr lang="en-US" sz="1800" dirty="0">
                <a:solidFill>
                  <a:srgbClr val="000000"/>
                </a:solidFill>
                <a:latin typeface="Arial"/>
              </a:rPr>
              <a:t> des oscilloscopes </a:t>
            </a:r>
            <a:r>
              <a:rPr lang="en-US" sz="1800" dirty="0" err="1">
                <a:solidFill>
                  <a:srgbClr val="000000"/>
                </a:solidFill>
                <a:latin typeface="Arial"/>
              </a:rPr>
              <a:t>n’utilisent</a:t>
            </a:r>
            <a:r>
              <a:rPr lang="en-US" sz="1800" dirty="0">
                <a:solidFill>
                  <a:srgbClr val="000000"/>
                </a:solidFill>
                <a:latin typeface="Arial"/>
              </a:rPr>
              <a:t> plus de tubes </a:t>
            </a:r>
            <a:r>
              <a:rPr lang="en-US" sz="1800" dirty="0" err="1">
                <a:solidFill>
                  <a:srgbClr val="000000"/>
                </a:solidFill>
                <a:latin typeface="Arial"/>
              </a:rPr>
              <a:t>cathodiques</a:t>
            </a:r>
            <a:r>
              <a:rPr lang="en-US" sz="1800" dirty="0">
                <a:solidFill>
                  <a:srgbClr val="000000"/>
                </a:solidFill>
                <a:latin typeface="Arial"/>
              </a:rPr>
              <a:t> pour </a:t>
            </a:r>
            <a:r>
              <a:rPr lang="en-US" sz="1800" dirty="0" err="1">
                <a:solidFill>
                  <a:srgbClr val="000000"/>
                </a:solidFill>
                <a:latin typeface="Arial"/>
              </a:rPr>
              <a:t>l’affichage</a:t>
            </a:r>
            <a:r>
              <a:rPr lang="en-US" sz="1800" dirty="0">
                <a:solidFill>
                  <a:srgbClr val="000000"/>
                </a:solidFill>
                <a:latin typeface="Arial"/>
              </a:rPr>
              <a:t> des </a:t>
            </a:r>
            <a:r>
              <a:rPr lang="en-US" sz="1800" dirty="0" err="1">
                <a:solidFill>
                  <a:srgbClr val="000000"/>
                </a:solidFill>
                <a:latin typeface="Arial"/>
              </a:rPr>
              <a:t>signaux</a:t>
            </a:r>
            <a:r>
              <a:rPr lang="en-US" sz="1800" dirty="0">
                <a:solidFill>
                  <a:srgbClr val="000000"/>
                </a:solidFill>
                <a:latin typeface="Arial"/>
              </a:rPr>
              <a:t>, les </a:t>
            </a:r>
            <a:r>
              <a:rPr lang="en-US" sz="1800" dirty="0" err="1">
                <a:solidFill>
                  <a:srgbClr val="000000"/>
                </a:solidFill>
                <a:latin typeface="Arial"/>
              </a:rPr>
              <a:t>Australiens</a:t>
            </a:r>
            <a:r>
              <a:rPr lang="en-US" sz="1800" dirty="0">
                <a:solidFill>
                  <a:srgbClr val="000000"/>
                </a:solidFill>
                <a:latin typeface="Arial"/>
              </a:rPr>
              <a:t> et les </a:t>
            </a:r>
            <a:r>
              <a:rPr lang="en-US" sz="1800" dirty="0" err="1">
                <a:solidFill>
                  <a:srgbClr val="000000"/>
                </a:solidFill>
                <a:latin typeface="Arial"/>
              </a:rPr>
              <a:t>Néo-Zélandais</a:t>
            </a:r>
            <a:r>
              <a:rPr lang="en-US" sz="1800" dirty="0">
                <a:solidFill>
                  <a:srgbClr val="000000"/>
                </a:solidFill>
                <a:latin typeface="Arial"/>
              </a:rPr>
              <a:t> </a:t>
            </a:r>
            <a:r>
              <a:rPr lang="en-US" sz="1800" dirty="0" err="1">
                <a:solidFill>
                  <a:srgbClr val="000000"/>
                </a:solidFill>
                <a:latin typeface="Arial"/>
              </a:rPr>
              <a:t>continuent</a:t>
            </a:r>
            <a:r>
              <a:rPr lang="en-US" sz="1800" dirty="0">
                <a:solidFill>
                  <a:srgbClr val="000000"/>
                </a:solidFill>
                <a:latin typeface="Arial"/>
              </a:rPr>
              <a:t> à les </a:t>
            </a:r>
            <a:r>
              <a:rPr lang="en-US" sz="1800" dirty="0" err="1">
                <a:solidFill>
                  <a:srgbClr val="000000"/>
                </a:solidFill>
                <a:latin typeface="Arial"/>
              </a:rPr>
              <a:t>désigner</a:t>
            </a:r>
            <a:r>
              <a:rPr lang="en-US" sz="1800" dirty="0">
                <a:solidFill>
                  <a:srgbClr val="000000"/>
                </a:solidFill>
                <a:latin typeface="Arial"/>
              </a:rPr>
              <a:t> </a:t>
            </a:r>
            <a:r>
              <a:rPr lang="en-US" sz="1800" dirty="0" err="1">
                <a:solidFill>
                  <a:srgbClr val="000000"/>
                </a:solidFill>
                <a:latin typeface="Arial"/>
              </a:rPr>
              <a:t>affectueusement</a:t>
            </a:r>
            <a:r>
              <a:rPr lang="en-US" sz="1800" dirty="0">
                <a:solidFill>
                  <a:srgbClr val="000000"/>
                </a:solidFill>
                <a:latin typeface="Arial"/>
              </a:rPr>
              <a:t> sous </a:t>
            </a:r>
            <a:r>
              <a:rPr lang="en-US" sz="1800" dirty="0" err="1">
                <a:solidFill>
                  <a:srgbClr val="000000"/>
                </a:solidFill>
                <a:latin typeface="Arial"/>
              </a:rPr>
              <a:t>leur</a:t>
            </a:r>
            <a:r>
              <a:rPr lang="en-US" sz="1800" dirty="0">
                <a:solidFill>
                  <a:srgbClr val="000000"/>
                </a:solidFill>
                <a:latin typeface="Arial"/>
              </a:rPr>
              <a:t> petit nom de CRO.</a:t>
            </a:r>
          </a:p>
          <a:p>
            <a:pPr>
              <a:spcBef>
                <a:spcPts val="0"/>
              </a:spcBef>
              <a:spcAft>
                <a:spcPts val="1200"/>
              </a:spcAft>
            </a:pPr>
            <a:r>
              <a:rPr lang="en-US" sz="1800" u="sng" dirty="0" err="1">
                <a:solidFill>
                  <a:srgbClr val="000000"/>
                </a:solidFill>
                <a:latin typeface="Arial"/>
              </a:rPr>
              <a:t>Oscillo</a:t>
            </a:r>
            <a:endParaRPr lang="en-US" sz="1800" u="sng" dirty="0">
              <a:solidFill>
                <a:srgbClr val="000000"/>
              </a:solidFill>
              <a:latin typeface="Arial"/>
            </a:endParaRPr>
          </a:p>
          <a:p>
            <a:pPr>
              <a:spcBef>
                <a:spcPts val="0"/>
              </a:spcBef>
              <a:spcAft>
                <a:spcPts val="1200"/>
              </a:spcAft>
            </a:pPr>
            <a:r>
              <a:rPr lang="en-US" sz="1800" u="sng" dirty="0">
                <a:solidFill>
                  <a:srgbClr val="000000"/>
                </a:solidFill>
                <a:latin typeface="Arial"/>
              </a:rPr>
              <a:t>MSO</a:t>
            </a:r>
            <a:r>
              <a:rPr lang="en-US" sz="1800" dirty="0">
                <a:solidFill>
                  <a:srgbClr val="000000"/>
                </a:solidFill>
                <a:latin typeface="Arial"/>
              </a:rPr>
              <a:t> – </a:t>
            </a:r>
            <a:r>
              <a:rPr lang="en-US" sz="1800" u="sng" dirty="0">
                <a:solidFill>
                  <a:srgbClr val="000000"/>
                </a:solidFill>
                <a:latin typeface="Arial"/>
              </a:rPr>
              <a:t>M</a:t>
            </a:r>
            <a:r>
              <a:rPr lang="en-US" sz="1800" dirty="0">
                <a:solidFill>
                  <a:srgbClr val="000000"/>
                </a:solidFill>
                <a:latin typeface="Arial"/>
              </a:rPr>
              <a:t>ixed </a:t>
            </a:r>
            <a:r>
              <a:rPr lang="en-US" sz="1800" u="sng" dirty="0">
                <a:solidFill>
                  <a:srgbClr val="000000"/>
                </a:solidFill>
                <a:latin typeface="Arial"/>
              </a:rPr>
              <a:t>S</a:t>
            </a:r>
            <a:r>
              <a:rPr lang="en-US" sz="1800" dirty="0">
                <a:solidFill>
                  <a:srgbClr val="000000"/>
                </a:solidFill>
                <a:latin typeface="Arial"/>
              </a:rPr>
              <a:t>ignal </a:t>
            </a:r>
            <a:r>
              <a:rPr lang="en-US" sz="1800" u="sng" dirty="0">
                <a:solidFill>
                  <a:srgbClr val="000000"/>
                </a:solidFill>
                <a:latin typeface="Arial"/>
              </a:rPr>
              <a:t>O</a:t>
            </a:r>
            <a:r>
              <a:rPr lang="en-US" sz="1800" dirty="0">
                <a:solidFill>
                  <a:srgbClr val="000000"/>
                </a:solidFill>
                <a:latin typeface="Arial"/>
              </a:rPr>
              <a:t>scilloscope (Oscilloscope à </a:t>
            </a:r>
            <a:r>
              <a:rPr lang="en-US" sz="1800" dirty="0" err="1">
                <a:solidFill>
                  <a:srgbClr val="000000"/>
                </a:solidFill>
                <a:latin typeface="Arial"/>
              </a:rPr>
              <a:t>signaux</a:t>
            </a:r>
            <a:r>
              <a:rPr lang="en-US" sz="1800" dirty="0">
                <a:solidFill>
                  <a:srgbClr val="000000"/>
                </a:solidFill>
                <a:latin typeface="Arial"/>
              </a:rPr>
              <a:t> </a:t>
            </a:r>
            <a:r>
              <a:rPr lang="en-US" sz="1800" dirty="0" err="1">
                <a:solidFill>
                  <a:srgbClr val="000000"/>
                </a:solidFill>
                <a:latin typeface="Arial"/>
              </a:rPr>
              <a:t>mixtes</a:t>
            </a:r>
            <a:r>
              <a:rPr lang="en-US" sz="1800" dirty="0">
                <a:solidFill>
                  <a:srgbClr val="000000"/>
                </a:solidFill>
                <a:latin typeface="Arial"/>
              </a:rPr>
              <a:t>) (</a:t>
            </a:r>
            <a:r>
              <a:rPr lang="en-US" sz="1800" dirty="0" err="1">
                <a:solidFill>
                  <a:srgbClr val="000000"/>
                </a:solidFill>
                <a:latin typeface="Arial"/>
              </a:rPr>
              <a:t>comprend</a:t>
            </a:r>
            <a:r>
              <a:rPr lang="en-US" sz="1800" dirty="0">
                <a:solidFill>
                  <a:srgbClr val="000000"/>
                </a:solidFill>
                <a:latin typeface="Arial"/>
              </a:rPr>
              <a:t> des </a:t>
            </a:r>
            <a:r>
              <a:rPr lang="en-US" sz="1800" dirty="0" err="1">
                <a:solidFill>
                  <a:srgbClr val="000000"/>
                </a:solidFill>
                <a:latin typeface="Arial"/>
              </a:rPr>
              <a:t>voies</a:t>
            </a:r>
            <a:r>
              <a:rPr lang="en-US" sz="1800" dirty="0">
                <a:solidFill>
                  <a:srgbClr val="000000"/>
                </a:solidFill>
                <a:latin typeface="Arial"/>
              </a:rPr>
              <a:t> </a:t>
            </a:r>
            <a:r>
              <a:rPr lang="en-US" sz="1800" dirty="0" err="1">
                <a:solidFill>
                  <a:srgbClr val="000000"/>
                </a:solidFill>
                <a:latin typeface="Arial"/>
              </a:rPr>
              <a:t>d’acquisition</a:t>
            </a:r>
            <a:r>
              <a:rPr lang="en-US" sz="1800" dirty="0">
                <a:solidFill>
                  <a:srgbClr val="000000"/>
                </a:solidFill>
                <a:latin typeface="Arial"/>
              </a:rPr>
              <a:t> </a:t>
            </a:r>
            <a:r>
              <a:rPr lang="en-US" sz="1800" dirty="0" err="1">
                <a:solidFill>
                  <a:srgbClr val="000000"/>
                </a:solidFill>
                <a:latin typeface="Arial"/>
              </a:rPr>
              <a:t>d’analyseur</a:t>
            </a:r>
            <a:r>
              <a:rPr lang="en-US" sz="1800" dirty="0">
                <a:solidFill>
                  <a:srgbClr val="000000"/>
                </a:solidFill>
                <a:latin typeface="Arial"/>
              </a:rPr>
              <a:t> </a:t>
            </a:r>
            <a:r>
              <a:rPr lang="en-US" sz="1800" dirty="0" err="1">
                <a:solidFill>
                  <a:srgbClr val="000000"/>
                </a:solidFill>
                <a:latin typeface="Arial"/>
              </a:rPr>
              <a:t>logique</a:t>
            </a:r>
            <a:r>
              <a:rPr lang="en-US" sz="1800" dirty="0">
                <a:solidFill>
                  <a:srgbClr val="000000"/>
                </a:solidFill>
                <a:latin typeface="Arial"/>
              </a:rPr>
              <a:t>)</a:t>
            </a: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6858000" y="824089"/>
            <a:ext cx="1962150" cy="188260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53360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err="1">
                <a:latin typeface="+mj-lt"/>
              </a:rPr>
              <a:t>Principes</a:t>
            </a:r>
            <a:r>
              <a:rPr lang="en-US" dirty="0">
                <a:latin typeface="+mj-lt"/>
              </a:rPr>
              <a:t> de </a:t>
            </a:r>
            <a:r>
              <a:rPr lang="en-US" dirty="0" err="1">
                <a:latin typeface="+mj-lt"/>
              </a:rPr>
              <a:t>sondage</a:t>
            </a:r>
            <a:endParaRPr lang="en-US" sz="3200" dirty="0">
              <a:latin typeface="+mj-lt"/>
            </a:endParaRPr>
          </a:p>
        </p:txBody>
      </p:sp>
      <p:sp>
        <p:nvSpPr>
          <p:cNvPr id="2" name="Content Placeholder 1"/>
          <p:cNvSpPr>
            <a:spLocks noGrp="1"/>
          </p:cNvSpPr>
          <p:nvPr>
            <p:ph sz="half" idx="1"/>
          </p:nvPr>
        </p:nvSpPr>
        <p:spPr/>
        <p:txBody>
          <a:bodyPr/>
          <a:lstStyle/>
          <a:p>
            <a:pPr marL="285750" indent="-285750">
              <a:buFont typeface="Arial" panose="020B0604020202020204" pitchFamily="34" charset="0"/>
              <a:buChar char="−"/>
            </a:pPr>
            <a:r>
              <a:rPr lang="fr-FR" dirty="0"/>
              <a:t>Les sondes servent à transférer le signal d’un dispositif testé vers les entrées BNC de l’oscilloscope.</a:t>
            </a:r>
          </a:p>
          <a:p>
            <a:pPr marL="285750" lvl="0" indent="-285750">
              <a:buFont typeface="Arial" pitchFamily="34" charset="0"/>
              <a:buChar char="−"/>
            </a:pPr>
            <a:r>
              <a:rPr lang="fr-FR" kern="0" dirty="0"/>
              <a:t>Il existe une multitude de sondes pour différentes applications (applications haute fréquence, applications haute tension, courant, etc</a:t>
            </a:r>
            <a:r>
              <a:rPr lang="fr-FR" kern="0" dirty="0" smtClean="0"/>
              <a:t>.).</a:t>
            </a:r>
            <a:endParaRPr lang="fr-FR" kern="0" dirty="0"/>
          </a:p>
          <a:p>
            <a:pPr marL="285750" lvl="0" indent="-285750">
              <a:buFont typeface="Arial" pitchFamily="34" charset="0"/>
              <a:buChar char="−"/>
            </a:pPr>
            <a:r>
              <a:rPr lang="fr-FR" kern="0" dirty="0"/>
              <a:t>Le type de sonde le plus courant est désigné sous le nom de « Sonde diviseuse de tension 10:1 passive ».</a:t>
            </a:r>
          </a:p>
          <a:p>
            <a:pPr marL="0" indent="0">
              <a:buNone/>
            </a:pPr>
            <a:endParaRPr lang="en-US" dirty="0"/>
          </a:p>
        </p:txBody>
      </p:sp>
      <p:sp>
        <p:nvSpPr>
          <p:cNvPr id="162819" name="Rectangle 3"/>
          <p:cNvSpPr>
            <a:spLocks noGrp="1" noChangeArrowheads="1"/>
          </p:cNvSpPr>
          <p:nvPr>
            <p:ph type="body" sz="quarter" idx="13"/>
          </p:nvPr>
        </p:nvSpPr>
        <p:spPr/>
        <p:txBody>
          <a:bodyPr/>
          <a:lstStyle/>
          <a:p>
            <a:pPr lvl="0"/>
            <a:endParaRPr lang="en-US" sz="1800" kern="0" dirty="0">
              <a:solidFill>
                <a:schemeClr val="tx1"/>
              </a:solidFill>
              <a:latin typeface="+mn-lt"/>
            </a:endParaRPr>
          </a:p>
          <a:p>
            <a:pPr marL="285750" indent="-285750">
              <a:buFont typeface="Arial" panose="020B0604020202020204" pitchFamily="34" charset="0"/>
              <a:buChar char="−"/>
            </a:pPr>
            <a:endParaRPr lang="en-US" sz="1800" dirty="0" smtClean="0">
              <a:solidFill>
                <a:schemeClr val="tx1"/>
              </a:solidFill>
              <a:latin typeface="+mn-lt"/>
            </a:endParaRPr>
          </a:p>
        </p:txBody>
      </p:sp>
      <p:pic>
        <p:nvPicPr>
          <p:cNvPr id="9" name="Picture 2" descr="http://upload.wikimedia.org/wikipedia/commons/thumb/6/67/ScopeProbe.JPG/220px-ScopeProbe.JPG">
            <a:hlinkClick r:id="rId3"/>
          </p:cNvPr>
          <p:cNvPicPr>
            <a:picLocks noGrp="1" noChangeAspect="1" noChangeArrowheads="1"/>
          </p:cNvPicPr>
          <p:nvPr>
            <p:ph sz="half" idx="2"/>
          </p:nvPr>
        </p:nvPicPr>
        <p:blipFill>
          <a:blip r:embed="rId4" cstate="screen"/>
          <a:srcRect/>
          <a:stretch>
            <a:fillRect/>
          </a:stretch>
        </p:blipFill>
        <p:spPr bwMode="auto">
          <a:xfrm>
            <a:off x="4724400" y="1828800"/>
            <a:ext cx="3606800" cy="27051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2935955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fr-FR" dirty="0"/>
              <a:t>Sonde diviseuse de tension 10:1 passive</a:t>
            </a:r>
            <a:endParaRPr lang="en-US" sz="3200" dirty="0"/>
          </a:p>
        </p:txBody>
      </p:sp>
      <p:sp>
        <p:nvSpPr>
          <p:cNvPr id="162819" name="Rectangle 3"/>
          <p:cNvSpPr>
            <a:spLocks noGrp="1" noChangeArrowheads="1"/>
          </p:cNvSpPr>
          <p:nvPr>
            <p:ph type="body" sz="quarter" idx="13"/>
          </p:nvPr>
        </p:nvSpPr>
        <p:spPr>
          <a:xfrm>
            <a:off x="935182" y="4038600"/>
            <a:ext cx="7370618" cy="1688960"/>
          </a:xfrm>
        </p:spPr>
        <p:txBody>
          <a:bodyPr/>
          <a:lstStyle/>
          <a:p>
            <a:pPr>
              <a:spcBef>
                <a:spcPts val="0"/>
              </a:spcBef>
              <a:spcAft>
                <a:spcPts val="600"/>
              </a:spcAft>
            </a:pPr>
            <a:r>
              <a:rPr lang="en-US" sz="1800" u="sng" dirty="0" err="1">
                <a:solidFill>
                  <a:srgbClr val="000000"/>
                </a:solidFill>
                <a:latin typeface="Arial"/>
              </a:rPr>
              <a:t>Sonde</a:t>
            </a:r>
            <a:r>
              <a:rPr lang="en-US" sz="1800" u="sng" dirty="0">
                <a:solidFill>
                  <a:srgbClr val="000000"/>
                </a:solidFill>
                <a:latin typeface="Arial"/>
              </a:rPr>
              <a:t> passive :</a:t>
            </a:r>
            <a:r>
              <a:rPr lang="en-US" sz="1800" dirty="0">
                <a:solidFill>
                  <a:srgbClr val="000000"/>
                </a:solidFill>
                <a:latin typeface="Arial"/>
              </a:rPr>
              <a:t> ne </a:t>
            </a:r>
            <a:r>
              <a:rPr lang="en-US" sz="1800" dirty="0" err="1">
                <a:solidFill>
                  <a:srgbClr val="000000"/>
                </a:solidFill>
                <a:latin typeface="Arial"/>
              </a:rPr>
              <a:t>contient</a:t>
            </a:r>
            <a:r>
              <a:rPr lang="en-US" sz="1800" dirty="0">
                <a:solidFill>
                  <a:srgbClr val="000000"/>
                </a:solidFill>
                <a:latin typeface="Arial"/>
              </a:rPr>
              <a:t> </a:t>
            </a:r>
            <a:r>
              <a:rPr lang="en-US" sz="1800" dirty="0" err="1">
                <a:solidFill>
                  <a:srgbClr val="000000"/>
                </a:solidFill>
                <a:latin typeface="Arial"/>
              </a:rPr>
              <a:t>aucun</a:t>
            </a:r>
            <a:r>
              <a:rPr lang="en-US" sz="1800" dirty="0">
                <a:solidFill>
                  <a:srgbClr val="000000"/>
                </a:solidFill>
                <a:latin typeface="Arial"/>
              </a:rPr>
              <a:t> </a:t>
            </a:r>
            <a:r>
              <a:rPr lang="en-US" sz="1800" dirty="0" err="1">
                <a:solidFill>
                  <a:srgbClr val="000000"/>
                </a:solidFill>
                <a:latin typeface="Arial"/>
              </a:rPr>
              <a:t>élément</a:t>
            </a:r>
            <a:r>
              <a:rPr lang="en-US" sz="1800" dirty="0">
                <a:solidFill>
                  <a:srgbClr val="000000"/>
                </a:solidFill>
                <a:latin typeface="Arial"/>
              </a:rPr>
              <a:t> </a:t>
            </a:r>
            <a:r>
              <a:rPr lang="en-US" sz="1800" dirty="0" err="1">
                <a:solidFill>
                  <a:srgbClr val="000000"/>
                </a:solidFill>
                <a:latin typeface="Arial"/>
              </a:rPr>
              <a:t>actif</a:t>
            </a:r>
            <a:r>
              <a:rPr lang="en-US" sz="1800" dirty="0">
                <a:solidFill>
                  <a:srgbClr val="000000"/>
                </a:solidFill>
                <a:latin typeface="Arial"/>
              </a:rPr>
              <a:t>, </a:t>
            </a:r>
            <a:r>
              <a:rPr lang="en-US" sz="1800" dirty="0" err="1">
                <a:solidFill>
                  <a:srgbClr val="000000"/>
                </a:solidFill>
                <a:latin typeface="Arial"/>
              </a:rPr>
              <a:t>tel</a:t>
            </a:r>
            <a:r>
              <a:rPr lang="en-US" sz="1800" dirty="0">
                <a:solidFill>
                  <a:srgbClr val="000000"/>
                </a:solidFill>
                <a:latin typeface="Arial"/>
              </a:rPr>
              <a:t> </a:t>
            </a:r>
            <a:r>
              <a:rPr lang="en-US" sz="1800" dirty="0" err="1">
                <a:solidFill>
                  <a:srgbClr val="000000"/>
                </a:solidFill>
                <a:latin typeface="Arial"/>
              </a:rPr>
              <a:t>que</a:t>
            </a:r>
            <a:r>
              <a:rPr lang="en-US" sz="1800" dirty="0">
                <a:solidFill>
                  <a:srgbClr val="000000"/>
                </a:solidFill>
                <a:latin typeface="Arial"/>
              </a:rPr>
              <a:t> des transistors </a:t>
            </a:r>
            <a:r>
              <a:rPr lang="en-US" sz="1800" dirty="0" err="1">
                <a:solidFill>
                  <a:srgbClr val="000000"/>
                </a:solidFill>
                <a:latin typeface="Arial"/>
              </a:rPr>
              <a:t>ou</a:t>
            </a:r>
            <a:r>
              <a:rPr lang="en-US" sz="1800" dirty="0">
                <a:solidFill>
                  <a:srgbClr val="000000"/>
                </a:solidFill>
                <a:latin typeface="Arial"/>
              </a:rPr>
              <a:t> des </a:t>
            </a:r>
            <a:r>
              <a:rPr lang="en-US" sz="1800" dirty="0" err="1">
                <a:solidFill>
                  <a:srgbClr val="000000"/>
                </a:solidFill>
                <a:latin typeface="Arial"/>
              </a:rPr>
              <a:t>amplificateurs</a:t>
            </a:r>
            <a:r>
              <a:rPr lang="en-US" sz="1800" dirty="0">
                <a:solidFill>
                  <a:srgbClr val="000000"/>
                </a:solidFill>
                <a:latin typeface="Arial"/>
              </a:rPr>
              <a:t>. </a:t>
            </a:r>
          </a:p>
          <a:p>
            <a:pPr>
              <a:spcBef>
                <a:spcPts val="0"/>
              </a:spcBef>
              <a:spcAft>
                <a:spcPts val="600"/>
              </a:spcAft>
            </a:pPr>
            <a:r>
              <a:rPr lang="en-US" sz="1800" u="sng" dirty="0">
                <a:solidFill>
                  <a:srgbClr val="000000"/>
                </a:solidFill>
                <a:latin typeface="Arial"/>
              </a:rPr>
              <a:t>10:1 :</a:t>
            </a:r>
            <a:r>
              <a:rPr lang="en-US" sz="1800" dirty="0">
                <a:solidFill>
                  <a:srgbClr val="000000"/>
                </a:solidFill>
                <a:latin typeface="Arial"/>
              </a:rPr>
              <a:t> </a:t>
            </a:r>
            <a:r>
              <a:rPr lang="en-US" sz="1800" dirty="0" err="1">
                <a:solidFill>
                  <a:srgbClr val="000000"/>
                </a:solidFill>
                <a:latin typeface="Arial"/>
              </a:rPr>
              <a:t>réduit</a:t>
            </a:r>
            <a:r>
              <a:rPr lang="en-US" sz="1800" dirty="0">
                <a:solidFill>
                  <a:srgbClr val="000000"/>
                </a:solidFill>
                <a:latin typeface="Arial"/>
              </a:rPr>
              <a:t> </a:t>
            </a:r>
            <a:r>
              <a:rPr lang="en-US" sz="1800" dirty="0" err="1">
                <a:solidFill>
                  <a:srgbClr val="000000"/>
                </a:solidFill>
                <a:latin typeface="Arial"/>
              </a:rPr>
              <a:t>l’amplitude</a:t>
            </a:r>
            <a:r>
              <a:rPr lang="en-US" sz="1800" dirty="0">
                <a:solidFill>
                  <a:srgbClr val="000000"/>
                </a:solidFill>
                <a:latin typeface="Arial"/>
              </a:rPr>
              <a:t> du signal </a:t>
            </a:r>
            <a:r>
              <a:rPr lang="en-US" sz="1800" dirty="0" err="1">
                <a:solidFill>
                  <a:srgbClr val="000000"/>
                </a:solidFill>
                <a:latin typeface="Arial"/>
              </a:rPr>
              <a:t>fourni</a:t>
            </a:r>
            <a:r>
              <a:rPr lang="en-US" sz="1800" dirty="0">
                <a:solidFill>
                  <a:srgbClr val="000000"/>
                </a:solidFill>
                <a:latin typeface="Arial"/>
              </a:rPr>
              <a:t> à </a:t>
            </a:r>
            <a:r>
              <a:rPr lang="en-US" sz="1800" dirty="0" err="1">
                <a:solidFill>
                  <a:srgbClr val="000000"/>
                </a:solidFill>
                <a:latin typeface="Arial"/>
              </a:rPr>
              <a:t>l’entrée</a:t>
            </a:r>
            <a:r>
              <a:rPr lang="en-US" sz="1800" dirty="0">
                <a:solidFill>
                  <a:srgbClr val="000000"/>
                </a:solidFill>
                <a:latin typeface="Arial"/>
              </a:rPr>
              <a:t> BNC de </a:t>
            </a:r>
            <a:r>
              <a:rPr lang="en-US" sz="1800" dirty="0" err="1">
                <a:solidFill>
                  <a:srgbClr val="000000"/>
                </a:solidFill>
                <a:latin typeface="Arial"/>
              </a:rPr>
              <a:t>l’oscilloscope</a:t>
            </a:r>
            <a:r>
              <a:rPr lang="en-US" sz="1800" dirty="0">
                <a:solidFill>
                  <a:srgbClr val="000000"/>
                </a:solidFill>
                <a:latin typeface="Arial"/>
              </a:rPr>
              <a:t> </a:t>
            </a:r>
            <a:r>
              <a:rPr lang="en-US" sz="1800" dirty="0" err="1">
                <a:solidFill>
                  <a:srgbClr val="000000"/>
                </a:solidFill>
                <a:latin typeface="Arial"/>
              </a:rPr>
              <a:t>selon</a:t>
            </a:r>
            <a:r>
              <a:rPr lang="en-US" sz="1800" dirty="0">
                <a:solidFill>
                  <a:srgbClr val="000000"/>
                </a:solidFill>
                <a:latin typeface="Arial"/>
              </a:rPr>
              <a:t> un </a:t>
            </a:r>
            <a:r>
              <a:rPr lang="en-US" sz="1800" dirty="0" err="1">
                <a:solidFill>
                  <a:srgbClr val="000000"/>
                </a:solidFill>
                <a:latin typeface="Arial"/>
              </a:rPr>
              <a:t>facteur</a:t>
            </a:r>
            <a:r>
              <a:rPr lang="en-US" sz="1800" dirty="0">
                <a:solidFill>
                  <a:srgbClr val="000000"/>
                </a:solidFill>
                <a:latin typeface="Arial"/>
              </a:rPr>
              <a:t> 10. </a:t>
            </a:r>
            <a:r>
              <a:rPr lang="en-US" sz="1800" dirty="0" err="1">
                <a:solidFill>
                  <a:srgbClr val="000000"/>
                </a:solidFill>
                <a:latin typeface="Arial"/>
              </a:rPr>
              <a:t>Multiplie</a:t>
            </a:r>
            <a:r>
              <a:rPr lang="en-US" sz="1800" dirty="0">
                <a:solidFill>
                  <a:srgbClr val="000000"/>
                </a:solidFill>
                <a:latin typeface="Arial"/>
              </a:rPr>
              <a:t> </a:t>
            </a:r>
            <a:r>
              <a:rPr lang="en-US" sz="1800" dirty="0" err="1">
                <a:solidFill>
                  <a:srgbClr val="000000"/>
                </a:solidFill>
                <a:latin typeface="Arial"/>
              </a:rPr>
              <a:t>également</a:t>
            </a:r>
            <a:r>
              <a:rPr lang="en-US" sz="1800" dirty="0">
                <a:solidFill>
                  <a:srgbClr val="000000"/>
                </a:solidFill>
                <a:latin typeface="Arial"/>
              </a:rPr>
              <a:t> </a:t>
            </a:r>
            <a:r>
              <a:rPr lang="en-US" sz="1800" dirty="0" err="1">
                <a:solidFill>
                  <a:srgbClr val="000000"/>
                </a:solidFill>
                <a:latin typeface="Arial"/>
              </a:rPr>
              <a:t>l’impédance</a:t>
            </a:r>
            <a:r>
              <a:rPr lang="en-US" sz="1800" dirty="0">
                <a:solidFill>
                  <a:srgbClr val="000000"/>
                </a:solidFill>
                <a:latin typeface="Arial"/>
              </a:rPr>
              <a:t> </a:t>
            </a:r>
            <a:r>
              <a:rPr lang="en-US" sz="1800" dirty="0" err="1">
                <a:solidFill>
                  <a:srgbClr val="000000"/>
                </a:solidFill>
                <a:latin typeface="Arial"/>
              </a:rPr>
              <a:t>d’entrée</a:t>
            </a:r>
            <a:r>
              <a:rPr lang="en-US" sz="1800" dirty="0">
                <a:solidFill>
                  <a:srgbClr val="000000"/>
                </a:solidFill>
                <a:latin typeface="Arial"/>
              </a:rPr>
              <a:t> par 10.</a:t>
            </a:r>
          </a:p>
          <a:p>
            <a:pPr marL="231775" indent="-231775" algn="ctr">
              <a:buClr>
                <a:schemeClr val="accent1"/>
              </a:buClr>
            </a:pPr>
            <a:r>
              <a:rPr lang="fr-FR" sz="1800" b="1" i="1" dirty="0">
                <a:solidFill>
                  <a:srgbClr val="C00000"/>
                </a:solidFill>
                <a:latin typeface="+mn-lt"/>
              </a:rPr>
              <a:t>Remarque : </a:t>
            </a:r>
            <a:r>
              <a:rPr lang="fr-FR" sz="1800" b="1" i="1" dirty="0" smtClean="0">
                <a:solidFill>
                  <a:srgbClr val="C00000"/>
                </a:solidFill>
                <a:latin typeface="+mn-lt"/>
              </a:rPr>
              <a:t>toutes </a:t>
            </a:r>
            <a:r>
              <a:rPr lang="fr-FR" sz="1800" b="1" i="1" dirty="0">
                <a:solidFill>
                  <a:srgbClr val="C00000"/>
                </a:solidFill>
                <a:latin typeface="+mn-lt"/>
              </a:rPr>
              <a:t>les mesures doivent être réalisées par rapport à la terre !</a:t>
            </a:r>
          </a:p>
          <a:p>
            <a:pPr marL="231775" indent="-231775">
              <a:buClr>
                <a:schemeClr val="accent1"/>
              </a:buClr>
            </a:pPr>
            <a:endParaRPr lang="en-US" sz="1800" dirty="0" smtClean="0">
              <a:solidFill>
                <a:srgbClr val="FF0000"/>
              </a:solidFill>
              <a:latin typeface="+mn-lt"/>
            </a:endParaRPr>
          </a:p>
        </p:txBody>
      </p:sp>
      <p:pic>
        <p:nvPicPr>
          <p:cNvPr id="84994" name="Picture 2"/>
          <p:cNvPicPr>
            <a:picLocks noChangeAspect="1" noChangeArrowheads="1"/>
          </p:cNvPicPr>
          <p:nvPr/>
        </p:nvPicPr>
        <p:blipFill>
          <a:blip r:embed="rId3" cstate="screen"/>
          <a:srcRect/>
          <a:stretch>
            <a:fillRect/>
          </a:stretch>
        </p:blipFill>
        <p:spPr bwMode="auto">
          <a:xfrm>
            <a:off x="235527" y="1455597"/>
            <a:ext cx="3200400" cy="1803680"/>
          </a:xfrm>
          <a:prstGeom prst="rect">
            <a:avLst/>
          </a:prstGeom>
          <a:noFill/>
          <a:ln w="9525">
            <a:noFill/>
            <a:miter lim="800000"/>
            <a:headEnd/>
            <a:tailEnd/>
          </a:ln>
        </p:spPr>
      </p:pic>
      <p:sp>
        <p:nvSpPr>
          <p:cNvPr id="10" name="Rectangle 9"/>
          <p:cNvSpPr/>
          <p:nvPr/>
        </p:nvSpPr>
        <p:spPr bwMode="auto">
          <a:xfrm>
            <a:off x="8153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pic>
        <p:nvPicPr>
          <p:cNvPr id="1026" name="Picture 2"/>
          <p:cNvPicPr>
            <a:picLocks noChangeAspect="1" noChangeArrowheads="1"/>
          </p:cNvPicPr>
          <p:nvPr/>
        </p:nvPicPr>
        <p:blipFill>
          <a:blip r:embed="rId4" cstate="screen"/>
          <a:srcRect/>
          <a:stretch>
            <a:fillRect/>
          </a:stretch>
        </p:blipFill>
        <p:spPr bwMode="auto">
          <a:xfrm>
            <a:off x="3237016" y="1143000"/>
            <a:ext cx="5729796" cy="2233111"/>
          </a:xfrm>
          <a:prstGeom prst="rect">
            <a:avLst/>
          </a:prstGeom>
          <a:noFill/>
          <a:ln w="9525">
            <a:noFill/>
            <a:miter lim="800000"/>
            <a:headEnd/>
            <a:tailEnd/>
          </a:ln>
        </p:spPr>
      </p:pic>
      <p:sp>
        <p:nvSpPr>
          <p:cNvPr id="17" name="TextBox 16"/>
          <p:cNvSpPr txBox="1"/>
          <p:nvPr/>
        </p:nvSpPr>
        <p:spPr>
          <a:xfrm>
            <a:off x="5105400" y="3325826"/>
            <a:ext cx="3126177" cy="338554"/>
          </a:xfrm>
          <a:prstGeom prst="rect">
            <a:avLst/>
          </a:prstGeom>
          <a:noFill/>
        </p:spPr>
        <p:txBody>
          <a:bodyPr wrap="none" rtlCol="0">
            <a:spAutoFit/>
          </a:bodyPr>
          <a:lstStyle/>
          <a:p>
            <a:r>
              <a:rPr lang="fr-FR" sz="1600" b="1" dirty="0">
                <a:solidFill>
                  <a:prstClr val="black"/>
                </a:solidFill>
              </a:rPr>
              <a:t>Modèle de sonde 10:1 passive</a:t>
            </a:r>
          </a:p>
        </p:txBody>
      </p:sp>
      <p:sp>
        <p:nvSpPr>
          <p:cNvPr id="2" name="Slide Number Placeholder 1"/>
          <p:cNvSpPr>
            <a:spLocks noGrp="1"/>
          </p:cNvSpPr>
          <p:nvPr>
            <p:ph type="sldNum" sz="quarter" idx="4"/>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1701000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3962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r>
              <a:rPr lang="en-US" dirty="0" err="1"/>
              <a:t>Modèle</a:t>
            </a:r>
            <a:r>
              <a:rPr lang="en-US" dirty="0"/>
              <a:t> </a:t>
            </a:r>
            <a:r>
              <a:rPr lang="en-US" dirty="0" err="1"/>
              <a:t>basse</a:t>
            </a:r>
            <a:r>
              <a:rPr lang="en-US" dirty="0"/>
              <a:t> </a:t>
            </a:r>
            <a:r>
              <a:rPr lang="en-US" dirty="0" err="1"/>
              <a:t>fréquence</a:t>
            </a:r>
            <a:r>
              <a:rPr lang="en-US" dirty="0"/>
              <a:t>/CC</a:t>
            </a:r>
            <a:endParaRPr lang="en-US" sz="3200" dirty="0"/>
          </a:p>
        </p:txBody>
      </p:sp>
      <p:sp>
        <p:nvSpPr>
          <p:cNvPr id="162819" name="Rectangle 3"/>
          <p:cNvSpPr>
            <a:spLocks noGrp="1" noChangeArrowheads="1"/>
          </p:cNvSpPr>
          <p:nvPr>
            <p:ph type="body" sz="quarter" idx="13"/>
          </p:nvPr>
        </p:nvSpPr>
        <p:spPr>
          <a:xfrm>
            <a:off x="500743" y="3352800"/>
            <a:ext cx="8382000" cy="3505200"/>
          </a:xfrm>
        </p:spPr>
        <p:txBody>
          <a:bodyPr/>
          <a:lstStyle/>
          <a:p>
            <a:pPr marL="231775" indent="-231775">
              <a:spcBef>
                <a:spcPts val="600"/>
              </a:spcBef>
              <a:buClr>
                <a:schemeClr val="accent1"/>
              </a:buClr>
            </a:pPr>
            <a:r>
              <a:rPr lang="fr-FR" sz="1800" u="sng" dirty="0">
                <a:solidFill>
                  <a:schemeClr val="tx1"/>
                </a:solidFill>
                <a:latin typeface="+mn-lt"/>
              </a:rPr>
              <a:t>Modèle basse </a:t>
            </a:r>
            <a:r>
              <a:rPr lang="fr-FR" sz="1800" u="sng" dirty="0" smtClean="0">
                <a:solidFill>
                  <a:schemeClr val="tx1"/>
                </a:solidFill>
                <a:latin typeface="+mn-lt"/>
              </a:rPr>
              <a:t>fréquence/CC</a:t>
            </a:r>
            <a:r>
              <a:rPr lang="fr-FR" sz="1800" dirty="0" smtClean="0">
                <a:solidFill>
                  <a:schemeClr val="tx1"/>
                </a:solidFill>
                <a:latin typeface="+mn-lt"/>
              </a:rPr>
              <a:t>: solution </a:t>
            </a:r>
            <a:r>
              <a:rPr lang="fr-FR" sz="1800" dirty="0">
                <a:solidFill>
                  <a:schemeClr val="tx1"/>
                </a:solidFill>
                <a:latin typeface="+mn-lt"/>
              </a:rPr>
              <a:t>simplifiée composée d’une résistance 9 MΩ en série avec la terminaison d’entrée 1 MΩ de l’oscilloscope.</a:t>
            </a:r>
          </a:p>
          <a:p>
            <a:pPr marL="231775" indent="-231775">
              <a:spcBef>
                <a:spcPts val="600"/>
              </a:spcBef>
              <a:spcAft>
                <a:spcPts val="200"/>
              </a:spcAft>
              <a:buClr>
                <a:schemeClr val="accent1"/>
              </a:buClr>
            </a:pPr>
            <a:r>
              <a:rPr lang="en-US" sz="1800" u="sng" dirty="0" err="1">
                <a:solidFill>
                  <a:schemeClr val="tx1"/>
                </a:solidFill>
                <a:latin typeface="+mn-lt"/>
              </a:rPr>
              <a:t>Facteurs</a:t>
            </a:r>
            <a:r>
              <a:rPr lang="en-US" sz="1800" u="sng" dirty="0">
                <a:solidFill>
                  <a:schemeClr val="tx1"/>
                </a:solidFill>
                <a:latin typeface="+mn-lt"/>
              </a:rPr>
              <a:t> </a:t>
            </a:r>
            <a:r>
              <a:rPr lang="en-US" sz="1800" u="sng" dirty="0" err="1">
                <a:solidFill>
                  <a:schemeClr val="tx1"/>
                </a:solidFill>
                <a:latin typeface="+mn-lt"/>
              </a:rPr>
              <a:t>d’atténuation</a:t>
            </a:r>
            <a:r>
              <a:rPr lang="en-US" sz="1800" u="sng" dirty="0">
                <a:solidFill>
                  <a:schemeClr val="tx1"/>
                </a:solidFill>
                <a:latin typeface="+mn-lt"/>
              </a:rPr>
              <a:t> des </a:t>
            </a:r>
            <a:r>
              <a:rPr lang="en-US" sz="1800" u="sng" dirty="0" err="1" smtClean="0">
                <a:solidFill>
                  <a:schemeClr val="tx1"/>
                </a:solidFill>
                <a:latin typeface="+mn-lt"/>
              </a:rPr>
              <a:t>sondes</a:t>
            </a:r>
            <a:r>
              <a:rPr lang="en-US" sz="1800" dirty="0" smtClean="0">
                <a:solidFill>
                  <a:schemeClr val="tx1"/>
                </a:solidFill>
                <a:latin typeface="+mn-lt"/>
              </a:rPr>
              <a:t>:</a:t>
            </a:r>
          </a:p>
          <a:p>
            <a:pPr marL="461963" lvl="1" indent="-231775">
              <a:spcBef>
                <a:spcPts val="600"/>
              </a:spcBef>
              <a:spcAft>
                <a:spcPts val="200"/>
              </a:spcAft>
              <a:buClr>
                <a:schemeClr val="accent1"/>
              </a:buClr>
              <a:buFont typeface="Wingdings" pitchFamily="2" charset="2"/>
              <a:buChar char="ü"/>
            </a:pPr>
            <a:r>
              <a:rPr lang="fr-FR" dirty="0" smtClean="0"/>
              <a:t>Certains </a:t>
            </a:r>
            <a:r>
              <a:rPr lang="fr-FR" dirty="0"/>
              <a:t>oscilloscopes, tels que les modèles de la série 3000 X </a:t>
            </a:r>
            <a:r>
              <a:rPr lang="fr-FR" dirty="0" smtClean="0"/>
              <a:t>d’</a:t>
            </a:r>
            <a:r>
              <a:rPr lang="fr-FR" dirty="0" err="1" smtClean="0"/>
              <a:t>Keysight</a:t>
            </a:r>
            <a:r>
              <a:rPr lang="fr-FR" dirty="0" smtClean="0"/>
              <a:t>, </a:t>
            </a:r>
            <a:r>
              <a:rPr lang="fr-FR" dirty="0"/>
              <a:t>détectent les sondes 10:1 et ajustent l’ensemble des mesures de tension et des réglages verticaux par rapport à la pointe de sonde.</a:t>
            </a:r>
          </a:p>
          <a:p>
            <a:pPr marL="461963" lvl="1" indent="-231775">
              <a:spcBef>
                <a:spcPts val="600"/>
              </a:spcBef>
              <a:spcAft>
                <a:spcPts val="200"/>
              </a:spcAft>
              <a:buClr>
                <a:schemeClr val="accent1"/>
              </a:buClr>
              <a:buFont typeface="Wingdings" pitchFamily="2" charset="2"/>
              <a:buChar char="ü"/>
            </a:pPr>
            <a:r>
              <a:rPr lang="fr-FR" dirty="0"/>
              <a:t>Certains oscilloscopes, tels que les modèles de la série 2000 X </a:t>
            </a:r>
            <a:r>
              <a:rPr lang="fr-FR" dirty="0" smtClean="0"/>
              <a:t>d’</a:t>
            </a:r>
            <a:r>
              <a:rPr lang="fr-FR" dirty="0" err="1" smtClean="0"/>
              <a:t>Keysight</a:t>
            </a:r>
            <a:r>
              <a:rPr lang="fr-FR" dirty="0" smtClean="0"/>
              <a:t>, </a:t>
            </a:r>
            <a:r>
              <a:rPr lang="fr-FR" dirty="0"/>
              <a:t>nécessitent la saisie manuelle d’un facteur d’atténuation de 10:1.</a:t>
            </a:r>
          </a:p>
          <a:p>
            <a:pPr marL="231775" indent="-231775">
              <a:lnSpc>
                <a:spcPct val="150000"/>
              </a:lnSpc>
              <a:spcBef>
                <a:spcPts val="600"/>
              </a:spcBef>
              <a:buClr>
                <a:schemeClr val="accent1"/>
              </a:buClr>
            </a:pPr>
            <a:r>
              <a:rPr lang="fr-FR" sz="1800" u="sng" dirty="0">
                <a:solidFill>
                  <a:schemeClr val="tx1"/>
                </a:solidFill>
                <a:latin typeface="+mn-lt"/>
              </a:rPr>
              <a:t>Modèle </a:t>
            </a:r>
            <a:r>
              <a:rPr lang="fr-FR" sz="1800" u="sng" dirty="0" smtClean="0">
                <a:solidFill>
                  <a:schemeClr val="tx1"/>
                </a:solidFill>
                <a:latin typeface="+mn-lt"/>
              </a:rPr>
              <a:t>dynamique/CA</a:t>
            </a:r>
            <a:r>
              <a:rPr lang="fr-FR" sz="1800" dirty="0" smtClean="0">
                <a:solidFill>
                  <a:schemeClr val="tx1"/>
                </a:solidFill>
                <a:latin typeface="+mn-lt"/>
              </a:rPr>
              <a:t>: Traité </a:t>
            </a:r>
            <a:r>
              <a:rPr lang="fr-FR" sz="1800" dirty="0">
                <a:solidFill>
                  <a:schemeClr val="tx1"/>
                </a:solidFill>
                <a:latin typeface="+mn-lt"/>
              </a:rPr>
              <a:t>ultérieurement et dans le cadre du labo n°5.</a:t>
            </a:r>
          </a:p>
          <a:p>
            <a:pPr marL="231775" indent="-231775">
              <a:spcBef>
                <a:spcPts val="600"/>
              </a:spcBef>
              <a:buClr>
                <a:schemeClr val="accent1"/>
              </a:buClr>
            </a:pPr>
            <a:r>
              <a:rPr lang="en-US" sz="1800" dirty="0" smtClean="0">
                <a:solidFill>
                  <a:schemeClr val="tx1"/>
                </a:solidFill>
                <a:latin typeface="+mn-lt"/>
              </a:rPr>
              <a:t>	</a:t>
            </a:r>
          </a:p>
        </p:txBody>
      </p:sp>
      <p:pic>
        <p:nvPicPr>
          <p:cNvPr id="84994" name="Picture 2"/>
          <p:cNvPicPr>
            <a:picLocks noChangeAspect="1" noChangeArrowheads="1"/>
          </p:cNvPicPr>
          <p:nvPr/>
        </p:nvPicPr>
        <p:blipFill>
          <a:blip r:embed="rId4" cstate="screen"/>
          <a:srcRect/>
          <a:stretch>
            <a:fillRect/>
          </a:stretch>
        </p:blipFill>
        <p:spPr bwMode="auto">
          <a:xfrm>
            <a:off x="457200" y="1030489"/>
            <a:ext cx="3200400" cy="1803680"/>
          </a:xfrm>
          <a:prstGeom prst="rect">
            <a:avLst/>
          </a:prstGeom>
          <a:noFill/>
          <a:ln w="9525">
            <a:noFill/>
            <a:miter lim="800000"/>
            <a:headEnd/>
            <a:tailEnd/>
          </a:ln>
        </p:spPr>
      </p:pic>
      <p:sp>
        <p:nvSpPr>
          <p:cNvPr id="7" name="TextBox 6"/>
          <p:cNvSpPr txBox="1"/>
          <p:nvPr/>
        </p:nvSpPr>
        <p:spPr>
          <a:xfrm>
            <a:off x="4953000" y="2822294"/>
            <a:ext cx="3126177" cy="338554"/>
          </a:xfrm>
          <a:prstGeom prst="rect">
            <a:avLst/>
          </a:prstGeom>
          <a:noFill/>
        </p:spPr>
        <p:txBody>
          <a:bodyPr wrap="none" rtlCol="0">
            <a:spAutoFit/>
          </a:bodyPr>
          <a:lstStyle/>
          <a:p>
            <a:r>
              <a:rPr lang="en-US" sz="1600" b="1" dirty="0" err="1"/>
              <a:t>Modèle</a:t>
            </a:r>
            <a:r>
              <a:rPr lang="en-US" sz="1600" b="1" dirty="0"/>
              <a:t> de </a:t>
            </a:r>
            <a:r>
              <a:rPr lang="en-US" sz="1600" b="1" dirty="0" err="1"/>
              <a:t>sonde</a:t>
            </a:r>
            <a:r>
              <a:rPr lang="en-US" sz="1600" b="1" dirty="0"/>
              <a:t> 10:1 passive</a:t>
            </a:r>
          </a:p>
        </p:txBody>
      </p:sp>
      <p:sp>
        <p:nvSpPr>
          <p:cNvPr id="2" name="Slide Number Placeholder 1"/>
          <p:cNvSpPr>
            <a:spLocks noGrp="1"/>
          </p:cNvSpPr>
          <p:nvPr>
            <p:ph type="sldNum" sz="quarter" idx="4"/>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2370909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46781" y="936282"/>
            <a:ext cx="5475885" cy="3511928"/>
          </a:xfrm>
          <a:prstGeom prst="rect">
            <a:avLst/>
          </a:prstGeom>
        </p:spPr>
      </p:pic>
      <p:sp>
        <p:nvSpPr>
          <p:cNvPr id="162818" name="Rectangle 2"/>
          <p:cNvSpPr>
            <a:spLocks noGrp="1" noChangeArrowheads="1"/>
          </p:cNvSpPr>
          <p:nvPr>
            <p:ph type="title"/>
          </p:nvPr>
        </p:nvSpPr>
        <p:spPr/>
        <p:txBody>
          <a:bodyPr/>
          <a:lstStyle/>
          <a:p>
            <a:r>
              <a:rPr lang="fr-FR" dirty="0"/>
              <a:t>Description de l’affichage de l’oscilloscope</a:t>
            </a:r>
            <a:endParaRPr lang="en-US" sz="3200" dirty="0"/>
          </a:p>
        </p:txBody>
      </p:sp>
      <p:sp>
        <p:nvSpPr>
          <p:cNvPr id="162819" name="Rectangle 3"/>
          <p:cNvSpPr>
            <a:spLocks noGrp="1" noChangeArrowheads="1"/>
          </p:cNvSpPr>
          <p:nvPr>
            <p:ph type="body" sz="quarter" idx="13"/>
          </p:nvPr>
        </p:nvSpPr>
        <p:spPr>
          <a:xfrm>
            <a:off x="754969" y="4953000"/>
            <a:ext cx="8139017" cy="1444539"/>
          </a:xfrm>
        </p:spPr>
        <p:txBody>
          <a:bodyPr/>
          <a:lstStyle/>
          <a:p>
            <a:pPr marL="342900" indent="-342900">
              <a:spcBef>
                <a:spcPts val="0"/>
              </a:spcBef>
              <a:buFont typeface="Arial Narrow" panose="020B0606020202030204" pitchFamily="34" charset="0"/>
              <a:buChar char="―"/>
            </a:pPr>
            <a:r>
              <a:rPr lang="fr-FR" sz="1800" dirty="0">
                <a:solidFill>
                  <a:schemeClr val="tx1"/>
                </a:solidFill>
                <a:latin typeface="+mn-lt"/>
              </a:rPr>
              <a:t>Illustration de la zone d’affichage des signaux avec des lignes de grille </a:t>
            </a:r>
            <a:r>
              <a:rPr lang="fr-FR" sz="1800" dirty="0" smtClean="0">
                <a:solidFill>
                  <a:schemeClr val="tx1"/>
                </a:solidFill>
                <a:latin typeface="+mn-lt"/>
              </a:rPr>
              <a:t>(</a:t>
            </a:r>
            <a:r>
              <a:rPr lang="fr-FR" sz="1800" dirty="0">
                <a:solidFill>
                  <a:schemeClr val="tx1"/>
                </a:solidFill>
                <a:latin typeface="+mn-lt"/>
              </a:rPr>
              <a:t>ou divisions).</a:t>
            </a:r>
          </a:p>
          <a:p>
            <a:pPr marL="342900" indent="-342900">
              <a:spcBef>
                <a:spcPts val="0"/>
              </a:spcBef>
              <a:buFont typeface="Arial Narrow" panose="020B0606020202030204" pitchFamily="34" charset="0"/>
              <a:buChar char="―"/>
            </a:pPr>
            <a:r>
              <a:rPr lang="fr-FR" sz="1800" dirty="0">
                <a:solidFill>
                  <a:schemeClr val="tx1"/>
                </a:solidFill>
                <a:latin typeface="+mn-lt"/>
              </a:rPr>
              <a:t>Espacement vertical des lignes de grille par rapport au </a:t>
            </a:r>
            <a:r>
              <a:rPr lang="fr-FR" sz="1800" dirty="0" smtClean="0">
                <a:solidFill>
                  <a:schemeClr val="tx1"/>
                </a:solidFill>
                <a:latin typeface="+mn-lt"/>
              </a:rPr>
              <a:t>réglage Volts/division</a:t>
            </a:r>
            <a:r>
              <a:rPr lang="fr-FR" sz="1800" dirty="0">
                <a:solidFill>
                  <a:schemeClr val="tx1"/>
                </a:solidFill>
                <a:latin typeface="+mn-lt"/>
              </a:rPr>
              <a:t>.</a:t>
            </a:r>
          </a:p>
          <a:p>
            <a:pPr marL="342900" indent="-342900">
              <a:spcBef>
                <a:spcPts val="0"/>
              </a:spcBef>
              <a:buFont typeface="Arial Narrow" panose="020B0606020202030204" pitchFamily="34" charset="0"/>
              <a:buChar char="―"/>
            </a:pPr>
            <a:r>
              <a:rPr lang="fr-FR" sz="1800" dirty="0">
                <a:solidFill>
                  <a:schemeClr val="tx1"/>
                </a:solidFill>
                <a:latin typeface="+mn-lt"/>
              </a:rPr>
              <a:t>Espacement horizontal des lignes de grille par rapport au réglage seconde/division.</a:t>
            </a:r>
          </a:p>
        </p:txBody>
      </p:sp>
      <p:sp>
        <p:nvSpPr>
          <p:cNvPr id="8" name="TextBox 7"/>
          <p:cNvSpPr txBox="1"/>
          <p:nvPr/>
        </p:nvSpPr>
        <p:spPr>
          <a:xfrm rot="16200000">
            <a:off x="1369638" y="2514074"/>
            <a:ext cx="792396" cy="400110"/>
          </a:xfrm>
          <a:prstGeom prst="rect">
            <a:avLst/>
          </a:prstGeom>
          <a:noFill/>
        </p:spPr>
        <p:txBody>
          <a:bodyPr wrap="none" rtlCol="0">
            <a:spAutoFit/>
          </a:bodyPr>
          <a:lstStyle/>
          <a:p>
            <a:r>
              <a:rPr lang="en-US" sz="2000" b="1" dirty="0">
                <a:solidFill>
                  <a:prstClr val="black"/>
                </a:solidFill>
              </a:rPr>
              <a:t>Volts</a:t>
            </a:r>
          </a:p>
        </p:txBody>
      </p:sp>
      <p:sp>
        <p:nvSpPr>
          <p:cNvPr id="9" name="TextBox 8"/>
          <p:cNvSpPr txBox="1"/>
          <p:nvPr/>
        </p:nvSpPr>
        <p:spPr>
          <a:xfrm>
            <a:off x="4328092" y="4429100"/>
            <a:ext cx="992772" cy="400110"/>
          </a:xfrm>
          <a:prstGeom prst="rect">
            <a:avLst/>
          </a:prstGeom>
          <a:noFill/>
        </p:spPr>
        <p:txBody>
          <a:bodyPr wrap="none" rtlCol="0">
            <a:spAutoFit/>
          </a:bodyPr>
          <a:lstStyle/>
          <a:p>
            <a:r>
              <a:rPr lang="en-US" sz="2000" b="1" dirty="0"/>
              <a:t>Temps</a:t>
            </a:r>
          </a:p>
        </p:txBody>
      </p:sp>
      <p:cxnSp>
        <p:nvCxnSpPr>
          <p:cNvPr id="11" name="Straight Arrow Connector 10"/>
          <p:cNvCxnSpPr/>
          <p:nvPr/>
        </p:nvCxnSpPr>
        <p:spPr bwMode="auto">
          <a:xfrm rot="5400000" flipH="1" flipV="1">
            <a:off x="1230202" y="1628810"/>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1192896" y="3875916"/>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2119880" y="4657700"/>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5318692" y="4657700"/>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Oval 19"/>
          <p:cNvSpPr/>
          <p:nvPr/>
        </p:nvSpPr>
        <p:spPr bwMode="auto">
          <a:xfrm>
            <a:off x="5975464" y="83778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1" name="Oval 20"/>
          <p:cNvSpPr/>
          <p:nvPr/>
        </p:nvSpPr>
        <p:spPr bwMode="auto">
          <a:xfrm>
            <a:off x="2027578" y="85229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2" name="TextBox 21"/>
          <p:cNvSpPr txBox="1"/>
          <p:nvPr/>
        </p:nvSpPr>
        <p:spPr>
          <a:xfrm>
            <a:off x="2118292" y="1214056"/>
            <a:ext cx="1813189" cy="338554"/>
          </a:xfrm>
          <a:prstGeom prst="rect">
            <a:avLst/>
          </a:prstGeom>
          <a:noFill/>
        </p:spPr>
        <p:txBody>
          <a:bodyPr wrap="none" rtlCol="0">
            <a:spAutoFit/>
          </a:bodyPr>
          <a:lstStyle/>
          <a:p>
            <a:r>
              <a:rPr lang="en-US" sz="1600" b="1" dirty="0">
                <a:solidFill>
                  <a:srgbClr val="FFFF00"/>
                </a:solidFill>
              </a:rPr>
              <a:t>Vertical = 1 V/div</a:t>
            </a:r>
          </a:p>
        </p:txBody>
      </p:sp>
      <p:sp>
        <p:nvSpPr>
          <p:cNvPr id="23" name="TextBox 22"/>
          <p:cNvSpPr txBox="1"/>
          <p:nvPr/>
        </p:nvSpPr>
        <p:spPr>
          <a:xfrm>
            <a:off x="5242492" y="1214056"/>
            <a:ext cx="2182008" cy="338554"/>
          </a:xfrm>
          <a:prstGeom prst="rect">
            <a:avLst/>
          </a:prstGeom>
          <a:noFill/>
        </p:spPr>
        <p:txBody>
          <a:bodyPr wrap="none" rtlCol="0">
            <a:spAutoFit/>
          </a:bodyPr>
          <a:lstStyle/>
          <a:p>
            <a:r>
              <a:rPr lang="en-US" sz="1600" b="1" dirty="0">
                <a:solidFill>
                  <a:srgbClr val="FFFF00"/>
                </a:solidFill>
              </a:rPr>
              <a:t>Horizontal = 1 µs/div</a:t>
            </a:r>
          </a:p>
        </p:txBody>
      </p:sp>
      <p:cxnSp>
        <p:nvCxnSpPr>
          <p:cNvPr id="15" name="Straight Arrow Connector 14"/>
          <p:cNvCxnSpPr/>
          <p:nvPr/>
        </p:nvCxnSpPr>
        <p:spPr bwMode="auto">
          <a:xfrm rot="10800000" flipV="1">
            <a:off x="6318757" y="1638335"/>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a:off x="5509131" y="1638335"/>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5794881" y="1495460"/>
            <a:ext cx="521297" cy="261610"/>
          </a:xfrm>
          <a:prstGeom prst="rect">
            <a:avLst/>
          </a:prstGeom>
          <a:noFill/>
        </p:spPr>
        <p:txBody>
          <a:bodyPr wrap="none" rtlCol="0">
            <a:spAutoFit/>
          </a:bodyPr>
          <a:lstStyle/>
          <a:p>
            <a:r>
              <a:rPr lang="en-US" sz="1100" b="1" dirty="0">
                <a:solidFill>
                  <a:srgbClr val="FFFF00"/>
                </a:solidFill>
              </a:rPr>
              <a:t>1 Div</a:t>
            </a:r>
          </a:p>
        </p:txBody>
      </p:sp>
      <p:cxnSp>
        <p:nvCxnSpPr>
          <p:cNvPr id="30" name="Straight Arrow Connector 29"/>
          <p:cNvCxnSpPr/>
          <p:nvPr/>
        </p:nvCxnSpPr>
        <p:spPr bwMode="auto">
          <a:xfrm rot="5400000" flipH="1" flipV="1">
            <a:off x="3886969" y="2070928"/>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3" name="Straight Arrow Connector 32"/>
          <p:cNvCxnSpPr/>
          <p:nvPr/>
        </p:nvCxnSpPr>
        <p:spPr bwMode="auto">
          <a:xfrm rot="16200000" flipH="1">
            <a:off x="3872683" y="1361317"/>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rot="16200000">
            <a:off x="3765127" y="1594787"/>
            <a:ext cx="521297" cy="261610"/>
          </a:xfrm>
          <a:prstGeom prst="rect">
            <a:avLst/>
          </a:prstGeom>
          <a:noFill/>
        </p:spPr>
        <p:txBody>
          <a:bodyPr wrap="none" rtlCol="0">
            <a:spAutoFit/>
          </a:bodyPr>
          <a:lstStyle/>
          <a:p>
            <a:r>
              <a:rPr lang="en-US" sz="1100" b="1" dirty="0">
                <a:solidFill>
                  <a:srgbClr val="FFFF00"/>
                </a:solidFill>
              </a:rPr>
              <a:t>1 Div</a:t>
            </a:r>
          </a:p>
        </p:txBody>
      </p:sp>
      <p:sp>
        <p:nvSpPr>
          <p:cNvPr id="2" name="Slide Number Placeholder 1"/>
          <p:cNvSpPr>
            <a:spLocks noGrp="1"/>
          </p:cNvSpPr>
          <p:nvPr>
            <p:ph type="sldNum" sz="quarter" idx="4"/>
          </p:nvPr>
        </p:nvSpPr>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1481502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20834" y="1291064"/>
            <a:ext cx="5475885" cy="3511928"/>
          </a:xfrm>
          <a:prstGeom prst="rect">
            <a:avLst/>
          </a:prstGeom>
        </p:spPr>
      </p:pic>
      <p:sp>
        <p:nvSpPr>
          <p:cNvPr id="162818" name="Rectangle 2"/>
          <p:cNvSpPr>
            <a:spLocks noGrp="1" noChangeArrowheads="1"/>
          </p:cNvSpPr>
          <p:nvPr>
            <p:ph type="title"/>
          </p:nvPr>
        </p:nvSpPr>
        <p:spPr/>
        <p:txBody>
          <a:bodyPr/>
          <a:lstStyle/>
          <a:p>
            <a:r>
              <a:rPr lang="en-US" dirty="0" err="1"/>
              <a:t>Réalisation</a:t>
            </a:r>
            <a:r>
              <a:rPr lang="en-US" dirty="0"/>
              <a:t> de </a:t>
            </a:r>
            <a:r>
              <a:rPr lang="en-US" dirty="0" err="1"/>
              <a:t>mesures</a:t>
            </a:r>
            <a:r>
              <a:rPr lang="en-US" dirty="0"/>
              <a:t> </a:t>
            </a:r>
            <a:endParaRPr lang="en-US" sz="3200" dirty="0"/>
          </a:p>
        </p:txBody>
      </p:sp>
      <p:sp>
        <p:nvSpPr>
          <p:cNvPr id="2" name="Content Placeholder 1"/>
          <p:cNvSpPr>
            <a:spLocks noGrp="1"/>
          </p:cNvSpPr>
          <p:nvPr>
            <p:ph idx="1"/>
          </p:nvPr>
        </p:nvSpPr>
        <p:spPr>
          <a:xfrm>
            <a:off x="968335" y="4876800"/>
            <a:ext cx="7172326" cy="1143001"/>
          </a:xfrm>
        </p:spPr>
        <p:txBody>
          <a:bodyPr/>
          <a:lstStyle/>
          <a:p>
            <a:pPr marL="285750" indent="-285750">
              <a:spcBef>
                <a:spcPts val="600"/>
              </a:spcBef>
              <a:buFont typeface="Arial" panose="020B0604020202020204" pitchFamily="34" charset="0"/>
              <a:buChar char="−"/>
            </a:pPr>
            <a:r>
              <a:rPr lang="fr-FR" dirty="0"/>
              <a:t>Période (T) = 4 divisions x 1 µs/div = 4 µs, </a:t>
            </a:r>
            <a:r>
              <a:rPr lang="fr-FR" dirty="0" err="1"/>
              <a:t>Fréq</a:t>
            </a:r>
            <a:r>
              <a:rPr lang="fr-FR" dirty="0"/>
              <a:t>. = 1/T = 250 kHz.</a:t>
            </a:r>
          </a:p>
          <a:p>
            <a:pPr marL="285750" indent="-285750">
              <a:spcBef>
                <a:spcPts val="600"/>
              </a:spcBef>
              <a:buFont typeface="Arial" panose="020B0604020202020204" pitchFamily="34" charset="0"/>
              <a:buChar char="−"/>
            </a:pPr>
            <a:r>
              <a:rPr lang="fr-FR" dirty="0" err="1"/>
              <a:t>Vpp</a:t>
            </a:r>
            <a:r>
              <a:rPr lang="fr-FR" dirty="0"/>
              <a:t> = 6 divisions x 1 V/div = 6 </a:t>
            </a:r>
            <a:r>
              <a:rPr lang="fr-FR" dirty="0" err="1"/>
              <a:t>Vpp</a:t>
            </a:r>
            <a:endParaRPr lang="fr-FR" dirty="0"/>
          </a:p>
          <a:p>
            <a:pPr marL="285750" indent="-285750">
              <a:spcBef>
                <a:spcPts val="600"/>
              </a:spcBef>
              <a:buFont typeface="Arial" panose="020B0604020202020204" pitchFamily="34" charset="0"/>
              <a:buChar char="−"/>
            </a:pPr>
            <a:r>
              <a:rPr lang="fr-FR" dirty="0"/>
              <a:t>V max = +4 divisions x 1 V/div = +4 V, </a:t>
            </a:r>
            <a:r>
              <a:rPr lang="fr-FR" dirty="0">
                <a:solidFill>
                  <a:srgbClr val="FF0000"/>
                </a:solidFill>
              </a:rPr>
              <a:t>V min = ?</a:t>
            </a:r>
          </a:p>
        </p:txBody>
      </p:sp>
      <p:sp>
        <p:nvSpPr>
          <p:cNvPr id="8" name="TextBox 7"/>
          <p:cNvSpPr txBox="1"/>
          <p:nvPr/>
        </p:nvSpPr>
        <p:spPr>
          <a:xfrm rot="16200000">
            <a:off x="3442832" y="2874508"/>
            <a:ext cx="1409360" cy="307777"/>
          </a:xfrm>
          <a:prstGeom prst="rect">
            <a:avLst/>
          </a:prstGeom>
          <a:noFill/>
        </p:spPr>
        <p:txBody>
          <a:bodyPr wrap="none" rtlCol="0">
            <a:spAutoFit/>
          </a:bodyPr>
          <a:lstStyle/>
          <a:p>
            <a:r>
              <a:rPr lang="en-US" sz="1400" b="1" dirty="0">
                <a:solidFill>
                  <a:srgbClr val="FFFF00"/>
                </a:solidFill>
              </a:rPr>
              <a:t>V </a:t>
            </a:r>
            <a:r>
              <a:rPr lang="en-US" sz="1400" b="1" dirty="0" err="1">
                <a:solidFill>
                  <a:srgbClr val="FFFF00"/>
                </a:solidFill>
              </a:rPr>
              <a:t>crête</a:t>
            </a:r>
            <a:r>
              <a:rPr lang="en-US" sz="1400" b="1" dirty="0">
                <a:solidFill>
                  <a:srgbClr val="FFFF00"/>
                </a:solidFill>
              </a:rPr>
              <a:t> à </a:t>
            </a:r>
            <a:r>
              <a:rPr lang="en-US" sz="1400" b="1" dirty="0" err="1">
                <a:solidFill>
                  <a:srgbClr val="FFFF00"/>
                </a:solidFill>
              </a:rPr>
              <a:t>crête</a:t>
            </a:r>
            <a:endParaRPr lang="en-US" sz="1400" b="1" dirty="0">
              <a:solidFill>
                <a:srgbClr val="FFFF00"/>
              </a:solidFill>
            </a:endParaRPr>
          </a:p>
        </p:txBody>
      </p:sp>
      <p:sp>
        <p:nvSpPr>
          <p:cNvPr id="9" name="TextBox 8"/>
          <p:cNvSpPr txBox="1"/>
          <p:nvPr/>
        </p:nvSpPr>
        <p:spPr>
          <a:xfrm>
            <a:off x="4863606" y="4350328"/>
            <a:ext cx="841897" cy="307777"/>
          </a:xfrm>
          <a:prstGeom prst="rect">
            <a:avLst/>
          </a:prstGeom>
          <a:noFill/>
        </p:spPr>
        <p:txBody>
          <a:bodyPr wrap="none" rtlCol="0">
            <a:spAutoFit/>
          </a:bodyPr>
          <a:lstStyle/>
          <a:p>
            <a:r>
              <a:rPr lang="en-US" sz="1400" b="1" dirty="0" err="1">
                <a:solidFill>
                  <a:srgbClr val="FFFF00"/>
                </a:solidFill>
              </a:rPr>
              <a:t>Période</a:t>
            </a:r>
            <a:endParaRPr lang="en-US" sz="1400" b="1" dirty="0">
              <a:solidFill>
                <a:srgbClr val="FFFF00"/>
              </a:solidFill>
            </a:endParaRPr>
          </a:p>
        </p:txBody>
      </p:sp>
      <p:cxnSp>
        <p:nvCxnSpPr>
          <p:cNvPr id="12" name="Straight Arrow Connector 11"/>
          <p:cNvCxnSpPr/>
          <p:nvPr/>
        </p:nvCxnSpPr>
        <p:spPr bwMode="auto">
          <a:xfrm>
            <a:off x="4177806" y="3741841"/>
            <a:ext cx="0" cy="52535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5748978" y="4498192"/>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0" name="Oval 19"/>
          <p:cNvSpPr/>
          <p:nvPr/>
        </p:nvSpPr>
        <p:spPr bwMode="auto">
          <a:xfrm>
            <a:off x="5949517" y="1192564"/>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1" name="Oval 20"/>
          <p:cNvSpPr/>
          <p:nvPr/>
        </p:nvSpPr>
        <p:spPr bwMode="auto">
          <a:xfrm>
            <a:off x="2001631" y="1207078"/>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2" name="TextBox 21"/>
          <p:cNvSpPr txBox="1"/>
          <p:nvPr/>
        </p:nvSpPr>
        <p:spPr>
          <a:xfrm>
            <a:off x="2092345" y="1568838"/>
            <a:ext cx="1603068" cy="307777"/>
          </a:xfrm>
          <a:prstGeom prst="rect">
            <a:avLst/>
          </a:prstGeom>
          <a:noFill/>
        </p:spPr>
        <p:txBody>
          <a:bodyPr wrap="none" rtlCol="0">
            <a:spAutoFit/>
          </a:bodyPr>
          <a:lstStyle/>
          <a:p>
            <a:r>
              <a:rPr lang="en-US" sz="1400" b="1" dirty="0">
                <a:solidFill>
                  <a:srgbClr val="FFFF00"/>
                </a:solidFill>
              </a:rPr>
              <a:t>Vertical = 1 V/div</a:t>
            </a:r>
          </a:p>
        </p:txBody>
      </p:sp>
      <p:sp>
        <p:nvSpPr>
          <p:cNvPr id="23" name="TextBox 22"/>
          <p:cNvSpPr txBox="1"/>
          <p:nvPr/>
        </p:nvSpPr>
        <p:spPr>
          <a:xfrm>
            <a:off x="5216545" y="1568838"/>
            <a:ext cx="1923925" cy="307777"/>
          </a:xfrm>
          <a:prstGeom prst="rect">
            <a:avLst/>
          </a:prstGeom>
          <a:noFill/>
        </p:spPr>
        <p:txBody>
          <a:bodyPr wrap="none" rtlCol="0">
            <a:spAutoFit/>
          </a:bodyPr>
          <a:lstStyle/>
          <a:p>
            <a:r>
              <a:rPr lang="en-US" sz="1400" b="1" dirty="0">
                <a:solidFill>
                  <a:srgbClr val="FFFF00"/>
                </a:solidFill>
              </a:rPr>
              <a:t>Horizontal = 1 µs/div</a:t>
            </a:r>
          </a:p>
        </p:txBody>
      </p:sp>
      <p:cxnSp>
        <p:nvCxnSpPr>
          <p:cNvPr id="17" name="Straight Arrow Connector 16"/>
          <p:cNvCxnSpPr/>
          <p:nvPr/>
        </p:nvCxnSpPr>
        <p:spPr bwMode="auto">
          <a:xfrm flipV="1">
            <a:off x="4189412" y="1876615"/>
            <a:ext cx="2909" cy="411777"/>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4192322" y="4498192"/>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2" name="TextBox 31"/>
          <p:cNvSpPr txBox="1"/>
          <p:nvPr/>
        </p:nvSpPr>
        <p:spPr>
          <a:xfrm rot="16200000">
            <a:off x="2762436" y="2492715"/>
            <a:ext cx="713657" cy="307777"/>
          </a:xfrm>
          <a:prstGeom prst="rect">
            <a:avLst/>
          </a:prstGeom>
          <a:noFill/>
        </p:spPr>
        <p:txBody>
          <a:bodyPr wrap="none" rtlCol="0">
            <a:spAutoFit/>
          </a:bodyPr>
          <a:lstStyle/>
          <a:p>
            <a:r>
              <a:rPr lang="en-US" sz="1400" b="1" dirty="0">
                <a:solidFill>
                  <a:srgbClr val="FFFF00"/>
                </a:solidFill>
              </a:rPr>
              <a:t>V max</a:t>
            </a:r>
          </a:p>
        </p:txBody>
      </p:sp>
      <p:cxnSp>
        <p:nvCxnSpPr>
          <p:cNvPr id="33" name="Straight Arrow Connector 32"/>
          <p:cNvCxnSpPr/>
          <p:nvPr/>
        </p:nvCxnSpPr>
        <p:spPr bwMode="auto">
          <a:xfrm rot="5400000" flipH="1" flipV="1">
            <a:off x="2940803" y="2097098"/>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rot="5400000" flipH="1" flipV="1">
            <a:off x="2901909" y="3286252"/>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39" name="TextBox 38"/>
          <p:cNvSpPr txBox="1"/>
          <p:nvPr/>
        </p:nvSpPr>
        <p:spPr>
          <a:xfrm>
            <a:off x="15835" y="3169430"/>
            <a:ext cx="1905000" cy="523220"/>
          </a:xfrm>
          <a:prstGeom prst="rect">
            <a:avLst/>
          </a:prstGeom>
          <a:noFill/>
        </p:spPr>
        <p:txBody>
          <a:bodyPr wrap="square" rtlCol="0">
            <a:spAutoFit/>
          </a:bodyPr>
          <a:lstStyle/>
          <a:p>
            <a:pPr algn="ctr"/>
            <a:r>
              <a:rPr lang="fr-FR" sz="1400" b="1" dirty="0">
                <a:solidFill>
                  <a:prstClr val="black"/>
                </a:solidFill>
              </a:rPr>
              <a:t>Indicateur de niveau de terre (0,0 V)</a:t>
            </a:r>
          </a:p>
        </p:txBody>
      </p:sp>
      <p:cxnSp>
        <p:nvCxnSpPr>
          <p:cNvPr id="44" name="Straight Arrow Connector 43"/>
          <p:cNvCxnSpPr/>
          <p:nvPr/>
        </p:nvCxnSpPr>
        <p:spPr bwMode="auto">
          <a:xfrm>
            <a:off x="1463634" y="3554770"/>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6" name="Oval 25"/>
          <p:cNvSpPr/>
          <p:nvPr/>
        </p:nvSpPr>
        <p:spPr bwMode="auto">
          <a:xfrm>
            <a:off x="1859148" y="3402364"/>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70" name="Rectangle 3"/>
          <p:cNvSpPr txBox="1">
            <a:spLocks noChangeArrowheads="1"/>
          </p:cNvSpPr>
          <p:nvPr/>
        </p:nvSpPr>
        <p:spPr>
          <a:xfrm>
            <a:off x="756062" y="708958"/>
            <a:ext cx="7239000" cy="457200"/>
          </a:xfrm>
          <a:prstGeom prst="rect">
            <a:avLst/>
          </a:prstGeom>
        </p:spPr>
        <p:txBody>
          <a:bodyPr vert="horz" lIns="0" tIns="0" rIns="0" bIns="0" rtlCol="0">
            <a:noAutofit/>
          </a:bodyPr>
          <a:lstStyle>
            <a:lvl1pPr marL="0" indent="0" algn="l" defTabSz="914400" rtl="0" eaLnBrk="1" latinLnBrk="0" hangingPunct="1">
              <a:spcBef>
                <a:spcPts val="1800"/>
              </a:spcBef>
              <a:buFont typeface="Arial" pitchFamily="34" charset="0"/>
              <a:buNone/>
              <a:defRPr sz="2800" kern="1200">
                <a:solidFill>
                  <a:schemeClr val="tx2"/>
                </a:solidFill>
                <a:latin typeface="Arial Narrow" panose="020B0606020202030204" pitchFamily="34" charset="0"/>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000" dirty="0" smtClean="0">
                <a:solidFill>
                  <a:srgbClr val="555555"/>
                </a:solidFill>
                <a:latin typeface="Arial Narrow"/>
              </a:rPr>
              <a:t>Par estimation </a:t>
            </a:r>
            <a:r>
              <a:rPr lang="en-US" sz="2000" dirty="0" err="1" smtClean="0">
                <a:solidFill>
                  <a:srgbClr val="555555"/>
                </a:solidFill>
                <a:latin typeface="Arial Narrow"/>
              </a:rPr>
              <a:t>visuelle</a:t>
            </a:r>
            <a:r>
              <a:rPr lang="en-US" sz="2000" dirty="0" smtClean="0">
                <a:solidFill>
                  <a:srgbClr val="555555"/>
                </a:solidFill>
                <a:latin typeface="Arial Narrow"/>
              </a:rPr>
              <a:t> – </a:t>
            </a:r>
            <a:r>
              <a:rPr lang="fr-FR" sz="2000" dirty="0">
                <a:solidFill>
                  <a:srgbClr val="555555"/>
                </a:solidFill>
              </a:rPr>
              <a:t>La technique de mesure la plus courante</a:t>
            </a:r>
          </a:p>
          <a:p>
            <a:pPr>
              <a:spcBef>
                <a:spcPts val="600"/>
              </a:spcBef>
            </a:pPr>
            <a:endParaRPr lang="en-US" sz="2000" dirty="0">
              <a:solidFill>
                <a:srgbClr val="555555"/>
              </a:solidFill>
            </a:endParaRPr>
          </a:p>
          <a:p>
            <a:pPr>
              <a:spcBef>
                <a:spcPts val="600"/>
              </a:spcBef>
            </a:pPr>
            <a:endParaRPr lang="en-US" sz="2000" dirty="0" smtClean="0">
              <a:solidFill>
                <a:srgbClr val="555555"/>
              </a:solidFill>
              <a:latin typeface="Arial Narrow"/>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3500719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ope Fundamentals for EE Students">
  <a:themeElements>
    <a:clrScheme name="Keysight Theme">
      <a:dk1>
        <a:sysClr val="windowText" lastClr="000000"/>
      </a:dk1>
      <a:lt1>
        <a:sysClr val="window" lastClr="FFFFFF"/>
      </a:lt1>
      <a:dk2>
        <a:srgbClr val="555555"/>
      </a:dk2>
      <a:lt2>
        <a:srgbClr val="E8E8E8"/>
      </a:lt2>
      <a:accent1>
        <a:srgbClr val="24377C"/>
      </a:accent1>
      <a:accent2>
        <a:srgbClr val="8B3C8F"/>
      </a:accent2>
      <a:accent3>
        <a:srgbClr val="ED5E1A"/>
      </a:accent3>
      <a:accent4>
        <a:srgbClr val="8DC229"/>
      </a:accent4>
      <a:accent5>
        <a:srgbClr val="E90029"/>
      </a:accent5>
      <a:accent6>
        <a:srgbClr val="891518"/>
      </a:accent6>
      <a:hlink>
        <a:srgbClr val="E90029"/>
      </a:hlink>
      <a:folHlink>
        <a:srgbClr val="891518"/>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a:noFill/>
        </a:ln>
      </a:spPr>
      <a:bodyPr rtlCol="0" anchor="ctr"/>
      <a:lstStyle>
        <a:defPPr algn="ct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3728</Words>
  <Application>Microsoft Office PowerPoint</Application>
  <PresentationFormat>On-screen Show (4:3)</PresentationFormat>
  <Paragraphs>436</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Scope Fundamentals for EE Students</vt:lpstr>
      <vt:lpstr>Principes fondamentaux des oscilloscopes</vt:lpstr>
      <vt:lpstr>Programme</vt:lpstr>
      <vt:lpstr>Présentation de l’oscilloscope</vt:lpstr>
      <vt:lpstr>Les petits noms de l’oscilloscope</vt:lpstr>
      <vt:lpstr>Principes de sondage</vt:lpstr>
      <vt:lpstr>Sonde diviseuse de tension 10:1 passive</vt:lpstr>
      <vt:lpstr>Modèle basse fréquence/CC</vt:lpstr>
      <vt:lpstr>Description de l’affichage de l’oscilloscope</vt:lpstr>
      <vt:lpstr>Réalisation de mesures </vt:lpstr>
      <vt:lpstr>Réalisations de mesures </vt:lpstr>
      <vt:lpstr>Réalisation de mesures </vt:lpstr>
      <vt:lpstr>Principales commandes de configuration de l’oscilloscope</vt:lpstr>
      <vt:lpstr>Dimensionnement correct du signal</vt:lpstr>
      <vt:lpstr>Explication du déclenchement de l’oscilloscope</vt:lpstr>
      <vt:lpstr>Exemples de déclenchement</vt:lpstr>
      <vt:lpstr>Déclenchement avancé de l’oscilloscope</vt:lpstr>
      <vt:lpstr>Principe de fonctionnement de l’oscilloscope</vt:lpstr>
      <vt:lpstr>Spécifications fonctionnelles de l’oscilloscope</vt:lpstr>
      <vt:lpstr>Sélection de la bande passante appropriée</vt:lpstr>
      <vt:lpstr>Autres spécifications importantes de l’oscilloscope</vt:lpstr>
      <vt:lpstr>Un nouveau regard sur le sondage - Modèle de sonde dynamique/CA</vt:lpstr>
      <vt:lpstr>Compensation des sondes</vt:lpstr>
      <vt:lpstr>Charge de sonde</vt:lpstr>
      <vt:lpstr>Exercice</vt:lpstr>
      <vt:lpstr>Utilisation du Didacticiel et guide de laboratoire pour les oscilloscopes</vt:lpstr>
      <vt:lpstr>Quelques conseils pour interpréter les instructions du guide de laboratoire</vt:lpstr>
      <vt:lpstr>Accès aux signaux de démonstration intégrés</vt:lpstr>
      <vt:lpstr>Ressources techniques supplémentaires disponibles auprès d’Keysight Technologies</vt:lpstr>
      <vt:lpstr>Questions-réponses</vt:lpstr>
    </vt:vector>
  </TitlesOfParts>
  <Company>Agilent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Principes fondamentaux des oscilloscopes</dc:title>
  <dc:creator>Administrator</dc:creator>
  <cp:lastModifiedBy>Administrator</cp:lastModifiedBy>
  <cp:revision>28</cp:revision>
  <dcterms:created xsi:type="dcterms:W3CDTF">2014-12-15T21:15:15Z</dcterms:created>
  <dcterms:modified xsi:type="dcterms:W3CDTF">2015-01-05T17:28:05Z</dcterms:modified>
</cp:coreProperties>
</file>